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58" r:id="rId5"/>
    <p:sldId id="259" r:id="rId6"/>
    <p:sldId id="262" r:id="rId7"/>
    <p:sldId id="272" r:id="rId8"/>
    <p:sldId id="269" r:id="rId9"/>
    <p:sldId id="263" r:id="rId10"/>
    <p:sldId id="266" r:id="rId11"/>
    <p:sldId id="268" r:id="rId12"/>
    <p:sldId id="271" r:id="rId13"/>
    <p:sldId id="267" r:id="rId14"/>
    <p:sldId id="273" r:id="rId15"/>
  </p:sldIdLst>
  <p:sldSz cx="12192000" cy="6858000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5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A68C846-03D5-426D-9AE5-10F25E5CE4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933BC830-350E-4A4E-8E54-38FF4212FA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BEF858D-83A6-445C-96F7-E896025FF3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02DFD-A748-4D17-9F57-83344247B831}" type="datetimeFigureOut">
              <a:rPr lang="ko-KR" altLang="en-US" smtClean="0"/>
              <a:t>2026-02-24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91AB49D-AC50-4974-9D3B-68DA3E5B0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34B7823-E4B1-4277-AF0E-04B1674AA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0CCFA-E68B-4BB6-94B2-7C3489522B6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8695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D7F5AA0-19B3-4812-8D57-E5B0DD380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CD833089-8133-4C09-B19C-18616182DE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06E4924-2F24-415E-8796-731F5C682A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02DFD-A748-4D17-9F57-83344247B831}" type="datetimeFigureOut">
              <a:rPr lang="ko-KR" altLang="en-US" smtClean="0"/>
              <a:t>2026-02-24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C64E79B-D62D-4ED4-A488-3A3C403CD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465CB26-3269-46A9-A743-DD9641006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0CCFA-E68B-4BB6-94B2-7C3489522B6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29843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7C889686-FF75-4666-ABA6-5B04A560DA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F33F9AF8-E49B-4AD5-8E7A-609ED7371E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ACF8082-2045-49DF-9473-D9E08BFD6A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02DFD-A748-4D17-9F57-83344247B831}" type="datetimeFigureOut">
              <a:rPr lang="ko-KR" altLang="en-US" smtClean="0"/>
              <a:t>2026-02-24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4C5BD3A-A65A-4755-9EE9-2BCEB115BA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09578F0-8E44-4A15-A1AF-688492F43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0CCFA-E68B-4BB6-94B2-7C3489522B6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374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9219BB9-EED1-4AA5-A285-60C0DCA77A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8CA2547-E996-4847-A555-3942FB8C9A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D9DD235-71F9-4AFC-8F4D-92C64654A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02DFD-A748-4D17-9F57-83344247B831}" type="datetimeFigureOut">
              <a:rPr lang="ko-KR" altLang="en-US" smtClean="0"/>
              <a:t>2026-02-24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16F0167-0905-4282-B689-3CE7501B0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6467322-B1C1-4EA0-B26E-4D6F1A5AB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0CCFA-E68B-4BB6-94B2-7C3489522B6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6715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5130F02-DC73-4D1C-80B4-DFA5A987C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146B0A3-20F3-439C-8BFE-F30FB0C0DB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072EF97-B6FD-4E83-9FE8-66A3EADB42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02DFD-A748-4D17-9F57-83344247B831}" type="datetimeFigureOut">
              <a:rPr lang="ko-KR" altLang="en-US" smtClean="0"/>
              <a:t>2026-02-24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396E8D-4C16-45C4-A3BE-6C6001EC50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F0B525C-F424-42F9-BC42-0E391EAED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0CCFA-E68B-4BB6-94B2-7C3489522B6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6038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42F2EA5-17EF-44BE-8C5E-77255EE4B7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D830985-A448-4A2F-BA40-CB0E0BF428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D71EC13-1C82-416A-B866-E9C6E429EB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8CE060F-23F6-48B4-A820-2AC8B7A199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02DFD-A748-4D17-9F57-83344247B831}" type="datetimeFigureOut">
              <a:rPr lang="ko-KR" altLang="en-US" smtClean="0"/>
              <a:t>2026-02-24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47737CA-C9F1-48CE-BB1E-E84D3AD99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0468D27-B91C-487D-8B9C-13FA80BA79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0CCFA-E68B-4BB6-94B2-7C3489522B6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2408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50F6034-783D-4500-9D68-C5A6FB5227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22E6DA5-99F6-4FED-90DE-C634616CE1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3F698DB-4F26-45F2-A1F2-50481E9CA0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8DA1505-9343-424F-8C39-18224EF857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00D4B1FE-130B-4B7E-B487-98214B268AC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9455DB1C-ACA2-44FC-BDDB-9824193E8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02DFD-A748-4D17-9F57-83344247B831}" type="datetimeFigureOut">
              <a:rPr lang="ko-KR" altLang="en-US" smtClean="0"/>
              <a:t>2026-02-24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11934F34-C424-460A-9F9C-A0A4A76B3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A37D6B4E-61D0-4F49-989B-957387BDE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0CCFA-E68B-4BB6-94B2-7C3489522B6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10556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A218F59-950D-4CF1-8B0D-218C1C48FB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390CDEC-703F-43DC-8A8F-DBC523987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02DFD-A748-4D17-9F57-83344247B831}" type="datetimeFigureOut">
              <a:rPr lang="ko-KR" altLang="en-US" smtClean="0"/>
              <a:t>2026-02-24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9C0FB64-9B79-47C4-B36C-0458CB238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E45B255-FEEB-47E6-AB12-652EE6C9F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0CCFA-E68B-4BB6-94B2-7C3489522B6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4379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A79754DD-680E-471B-9CC2-2C8E59C1B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02DFD-A748-4D17-9F57-83344247B831}" type="datetimeFigureOut">
              <a:rPr lang="ko-KR" altLang="en-US" smtClean="0"/>
              <a:t>2026-02-24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E3542319-798E-49BD-B30E-CF35152FC9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261EA3C-10A4-4974-8D5E-B9A1E29C6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0CCFA-E68B-4BB6-94B2-7C3489522B6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1721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91AC4E5-043A-4E5B-9146-1A76DF2F8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21BBA2D-C6A3-4D17-BE71-4A311795A4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206A69A-6B2D-47EA-94F9-E7CB876BFD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8F322B7-A256-4D99-94D5-AE70F0EDB7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02DFD-A748-4D17-9F57-83344247B831}" type="datetimeFigureOut">
              <a:rPr lang="ko-KR" altLang="en-US" smtClean="0"/>
              <a:t>2026-02-24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357A679-9BFD-46D5-89FC-EEB323FFE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3769DF4-D216-4912-BD6B-64A4794C7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0CCFA-E68B-4BB6-94B2-7C3489522B6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2676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118EEA5-C19E-41AA-9D97-55AECF306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1E9003D3-C728-4401-80E2-E8E4FD4FC1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2C83A804-51CE-4844-A54D-092A2D7A12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89FB0D7-A2AD-4395-940D-6D35E53E69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02DFD-A748-4D17-9F57-83344247B831}" type="datetimeFigureOut">
              <a:rPr lang="ko-KR" altLang="en-US" smtClean="0"/>
              <a:t>2026-02-24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4F0C1CF-E7BC-4914-8E84-803CE986A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F88C5CA-1B52-424F-8586-3B4554888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0CCFA-E68B-4BB6-94B2-7C3489522B6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3262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4FA0736F-5848-44D8-A5AE-90A3EA0AB8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97DAC6F-41E3-46A5-89EA-CBE9D30270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D94A12E-CF62-4D5B-8379-CF8A86BFBF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702DFD-A748-4D17-9F57-83344247B831}" type="datetimeFigureOut">
              <a:rPr lang="ko-KR" altLang="en-US" smtClean="0"/>
              <a:t>2026-02-24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B696CD1-4940-4051-8013-C767ADD720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ED390F3-9727-4E07-ADD3-3682AF59AA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E0CCFA-E68B-4BB6-94B2-7C3489522B6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99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C8D7C3A-8C77-41C7-8A21-95BE4BFD95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741363"/>
            <a:ext cx="9144000" cy="238760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ko-KR" altLang="en-US" sz="4000" dirty="0"/>
              <a:t>전략관계적 국가이론의 </a:t>
            </a:r>
            <a:br>
              <a:rPr lang="en-US" altLang="ko-KR" sz="4000" dirty="0"/>
            </a:br>
            <a:r>
              <a:rPr lang="ko-KR" altLang="en-US" sz="4000" dirty="0"/>
              <a:t>정치생태학적 의의와 한계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896DCA77-FD26-4272-A138-6C2D5B34DD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64504"/>
            <a:ext cx="9144000" cy="1655762"/>
          </a:xfrm>
        </p:spPr>
        <p:txBody>
          <a:bodyPr/>
          <a:lstStyle/>
          <a:p>
            <a:r>
              <a:rPr lang="ko-KR" altLang="en-US" dirty="0" err="1"/>
              <a:t>황진태</a:t>
            </a:r>
            <a:endParaRPr lang="en-US" altLang="ko-KR" dirty="0"/>
          </a:p>
          <a:p>
            <a:r>
              <a:rPr lang="ko-KR" altLang="en-US" dirty="0"/>
              <a:t>동국대 북한학과 </a:t>
            </a:r>
          </a:p>
        </p:txBody>
      </p:sp>
    </p:spTree>
    <p:extLst>
      <p:ext uri="{BB962C8B-B14F-4D97-AF65-F5344CB8AC3E}">
        <p14:creationId xmlns:p14="http://schemas.microsoft.com/office/powerpoint/2010/main" val="35598945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65265A0-C9C2-4071-A3F6-DCEDF843A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8932" y="-411492"/>
            <a:ext cx="10515600" cy="1325563"/>
          </a:xfrm>
        </p:spPr>
        <p:txBody>
          <a:bodyPr>
            <a:normAutofit/>
          </a:bodyPr>
          <a:lstStyle/>
          <a:p>
            <a:r>
              <a:rPr lang="ko-KR" altLang="en-US" sz="3200" dirty="0"/>
              <a:t>전략관계적 국가이론의 정치생태학적 한계 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63EA108-00F4-4E29-A019-CB7CCEC1C7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8932" y="438351"/>
            <a:ext cx="5317068" cy="6148716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</a:pPr>
            <a:r>
              <a:rPr lang="ko-KR" altLang="en-US" sz="5600" dirty="0"/>
              <a:t>인간 너머의 시선으로 바라본 전략관계적 국가이론의 맹점</a:t>
            </a:r>
            <a:r>
              <a:rPr lang="en-US" altLang="ko-KR" sz="5600" dirty="0"/>
              <a:t>(Hwang, 2021)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ko-KR" sz="4800" dirty="0"/>
              <a:t>1) SRA</a:t>
            </a:r>
            <a:r>
              <a:rPr lang="ko-KR" altLang="en-US" sz="4800" dirty="0"/>
              <a:t>는 자본주의 동학과 연관되어 생산되는 </a:t>
            </a:r>
            <a:r>
              <a:rPr lang="en-US" altLang="ko-KR" sz="4800" dirty="0"/>
              <a:t>2</a:t>
            </a:r>
            <a:r>
              <a:rPr lang="ko-KR" altLang="en-US" sz="4800" dirty="0"/>
              <a:t>차 자연에만 초점을 두면서 본래 </a:t>
            </a:r>
            <a:r>
              <a:rPr lang="ko-KR" altLang="en-US" sz="4800" dirty="0" err="1"/>
              <a:t>제솝이</a:t>
            </a:r>
            <a:r>
              <a:rPr lang="ko-KR" altLang="en-US" sz="4800" dirty="0"/>
              <a:t> 지양한 경제주의로 회귀하는 듯한 형세</a:t>
            </a:r>
            <a:r>
              <a:rPr lang="en-US" altLang="ko-KR" sz="4800" dirty="0"/>
              <a:t>(</a:t>
            </a:r>
            <a:r>
              <a:rPr lang="ko-KR" altLang="en-US" sz="4800" dirty="0" err="1"/>
              <a:t>제솝은</a:t>
            </a:r>
            <a:r>
              <a:rPr lang="ko-KR" altLang="en-US" sz="4800" dirty="0"/>
              <a:t> </a:t>
            </a:r>
            <a:r>
              <a:rPr lang="en-US" altLang="ko-KR" sz="4800" dirty="0"/>
              <a:t>1</a:t>
            </a:r>
            <a:r>
              <a:rPr lang="ko-KR" altLang="en-US" sz="4800" dirty="0"/>
              <a:t>차 자연의 존재를 인지하고 있지만</a:t>
            </a:r>
            <a:r>
              <a:rPr lang="en-US" altLang="ko-KR" sz="4800" dirty="0"/>
              <a:t>). </a:t>
            </a:r>
            <a:r>
              <a:rPr lang="ko-KR" altLang="en-US" sz="4800" dirty="0"/>
              <a:t>그러나 현실에서 국가와 자연의 상호작용은 경제 </a:t>
            </a:r>
            <a:r>
              <a:rPr lang="ko-KR" altLang="en-US" sz="4800" dirty="0" err="1"/>
              <a:t>체계뿐만</a:t>
            </a:r>
            <a:r>
              <a:rPr lang="ko-KR" altLang="en-US" sz="4800" dirty="0"/>
              <a:t> 아니라 경제 외적</a:t>
            </a:r>
            <a:r>
              <a:rPr lang="en-US" altLang="ko-KR" sz="4800" dirty="0"/>
              <a:t>(extra-economic) </a:t>
            </a:r>
            <a:r>
              <a:rPr lang="ko-KR" altLang="en-US" sz="4800" dirty="0"/>
              <a:t>체계</a:t>
            </a:r>
            <a:r>
              <a:rPr lang="en-US" altLang="ko-KR" sz="4800" dirty="0"/>
              <a:t>(</a:t>
            </a:r>
            <a:r>
              <a:rPr lang="ko-KR" altLang="en-US" sz="4800" dirty="0"/>
              <a:t>윤리</a:t>
            </a:r>
            <a:r>
              <a:rPr lang="en-US" altLang="ko-KR" sz="4800" dirty="0"/>
              <a:t>, </a:t>
            </a:r>
            <a:r>
              <a:rPr lang="ko-KR" altLang="en-US" sz="4800" dirty="0"/>
              <a:t>문화 등</a:t>
            </a:r>
            <a:r>
              <a:rPr lang="en-US" altLang="ko-KR" sz="4800" dirty="0"/>
              <a:t>)</a:t>
            </a:r>
            <a:r>
              <a:rPr lang="ko-KR" altLang="en-US" sz="4800" dirty="0"/>
              <a:t>를 포함하는 복잡다단한 것</a:t>
            </a:r>
            <a:r>
              <a:rPr lang="en-US" altLang="ko-KR" sz="4800" dirty="0"/>
              <a:t>. </a:t>
            </a:r>
            <a:r>
              <a:rPr lang="ko-KR" altLang="en-US" sz="4800" dirty="0"/>
              <a:t>따라서 전략관계적 접근은 자본과 국가의 지배적 논리</a:t>
            </a:r>
            <a:r>
              <a:rPr lang="en-US" altLang="ko-KR" sz="4800" dirty="0"/>
              <a:t>(</a:t>
            </a:r>
            <a:r>
              <a:rPr lang="ko-KR" altLang="en-US" sz="4800" dirty="0"/>
              <a:t>즉</a:t>
            </a:r>
            <a:r>
              <a:rPr lang="en-US" altLang="ko-KR" sz="4800" dirty="0"/>
              <a:t>, </a:t>
            </a:r>
            <a:r>
              <a:rPr lang="ko-KR" altLang="en-US" sz="4800" dirty="0"/>
              <a:t>축적</a:t>
            </a:r>
            <a:r>
              <a:rPr lang="en-US" altLang="ko-KR" sz="4800" dirty="0"/>
              <a:t>)</a:t>
            </a:r>
            <a:r>
              <a:rPr lang="ko-KR" altLang="en-US" sz="4800" dirty="0"/>
              <a:t>에서 벗어나 존재하는 비경제적</a:t>
            </a:r>
            <a:r>
              <a:rPr lang="en-US" altLang="ko-KR" sz="4800" dirty="0"/>
              <a:t>, </a:t>
            </a:r>
            <a:r>
              <a:rPr lang="ko-KR" altLang="en-US" sz="4800" dirty="0"/>
              <a:t>평범한</a:t>
            </a:r>
            <a:r>
              <a:rPr lang="en-US" altLang="ko-KR" sz="4800" dirty="0"/>
              <a:t>(ordinary) </a:t>
            </a:r>
            <a:r>
              <a:rPr lang="ko-KR" altLang="en-US" sz="4800" dirty="0"/>
              <a:t>자연들이 인간과 국가에 미칠 영향을 간과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ko-KR" sz="4800" dirty="0"/>
              <a:t>2) SRA</a:t>
            </a:r>
            <a:r>
              <a:rPr lang="ko-KR" altLang="en-US" sz="4800" dirty="0"/>
              <a:t>는 인간의 필요를 주목하고</a:t>
            </a:r>
            <a:r>
              <a:rPr lang="en-US" altLang="ko-KR" sz="4800" dirty="0"/>
              <a:t>, </a:t>
            </a:r>
            <a:r>
              <a:rPr lang="ko-KR" altLang="en-US" sz="4800" dirty="0"/>
              <a:t>비인간의 필요를 간과함</a:t>
            </a:r>
            <a:r>
              <a:rPr lang="en-US" altLang="ko-KR" sz="4800" dirty="0"/>
              <a:t>. </a:t>
            </a:r>
            <a:r>
              <a:rPr lang="ko-KR" altLang="en-US" sz="4800" dirty="0"/>
              <a:t>기존 환경운동 진영은 인간의 필요 중에서도 자본주의 작동의 원천인 교환가치에 복무하는 것을 비판하고</a:t>
            </a:r>
            <a:r>
              <a:rPr lang="en-US" altLang="ko-KR" sz="4800" dirty="0"/>
              <a:t>, </a:t>
            </a:r>
            <a:r>
              <a:rPr lang="ko-KR" altLang="en-US" sz="4800" dirty="0"/>
              <a:t>대안적으로 사용가치의 필요성을 강조함</a:t>
            </a:r>
            <a:r>
              <a:rPr lang="en-US" altLang="ko-KR" sz="4800" dirty="0"/>
              <a:t>. </a:t>
            </a:r>
            <a:r>
              <a:rPr lang="ko-KR" altLang="en-US" sz="4800" dirty="0"/>
              <a:t>하지만 인간 너머</a:t>
            </a:r>
            <a:r>
              <a:rPr lang="en-US" altLang="ko-KR" sz="4800" dirty="0"/>
              <a:t>(more-than-human)</a:t>
            </a:r>
            <a:r>
              <a:rPr lang="ko-KR" altLang="en-US" sz="4800" dirty="0"/>
              <a:t>의 시각에서는 교환가치와 사용가치</a:t>
            </a:r>
            <a:r>
              <a:rPr lang="en-US" altLang="ko-KR" sz="4800" dirty="0"/>
              <a:t>, </a:t>
            </a:r>
            <a:r>
              <a:rPr lang="ko-KR" altLang="en-US" sz="4800" dirty="0"/>
              <a:t>둘 다 인간의 필요만을 고려한다는 한계를 지적하며 비인간의 필요를 옹호할 수 있음</a:t>
            </a:r>
            <a:r>
              <a:rPr lang="en-US" altLang="ko-KR" sz="4800" dirty="0"/>
              <a:t>. </a:t>
            </a:r>
            <a:r>
              <a:rPr lang="ko-KR" altLang="en-US" sz="4800" dirty="0"/>
              <a:t>비인간이 직접 자신의 필요를 국가에 요구하지는 못하더라도 비인간을 대변하는 인간들</a:t>
            </a:r>
            <a:r>
              <a:rPr lang="en-US" altLang="ko-KR" sz="4800" dirty="0"/>
              <a:t>(</a:t>
            </a:r>
            <a:r>
              <a:rPr lang="ko-KR" altLang="en-US" sz="4800" dirty="0"/>
              <a:t>변호사</a:t>
            </a:r>
            <a:r>
              <a:rPr lang="en-US" altLang="ko-KR" sz="4800" dirty="0"/>
              <a:t>, </a:t>
            </a:r>
            <a:r>
              <a:rPr lang="ko-KR" altLang="en-US" sz="4800" dirty="0" err="1"/>
              <a:t>동물권</a:t>
            </a:r>
            <a:r>
              <a:rPr lang="ko-KR" altLang="en-US" sz="4800" dirty="0"/>
              <a:t> 옹호 단체 등</a:t>
            </a:r>
            <a:r>
              <a:rPr lang="en-US" altLang="ko-KR" sz="4800" dirty="0"/>
              <a:t>)</a:t>
            </a:r>
            <a:r>
              <a:rPr lang="ko-KR" altLang="en-US" sz="4800" dirty="0"/>
              <a:t>과의 연대를 통해 전할 수 있음</a:t>
            </a:r>
            <a:endParaRPr lang="en-US" altLang="ko-KR" sz="4800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ko-KR" sz="4800" dirty="0"/>
              <a:t>3) SRA</a:t>
            </a:r>
            <a:r>
              <a:rPr lang="ko-KR" altLang="en-US" sz="4800" dirty="0"/>
              <a:t>는 인간의 의사결정과 실천을 외부 세계로부터 독립된 것으로 가정함</a:t>
            </a:r>
            <a:r>
              <a:rPr lang="en-US" altLang="ko-KR" sz="4800" dirty="0"/>
              <a:t>. </a:t>
            </a:r>
            <a:r>
              <a:rPr lang="ko-KR" altLang="en-US" sz="4800" dirty="0"/>
              <a:t>이러한 가정에는 전략</a:t>
            </a:r>
            <a:r>
              <a:rPr lang="en-US" altLang="ko-KR" sz="4800" dirty="0"/>
              <a:t>, </a:t>
            </a:r>
            <a:r>
              <a:rPr lang="ko-KR" altLang="en-US" sz="4800" dirty="0"/>
              <a:t>정책을 수립하는 데 인간의 합리성이 주요하다는 믿음이 깔려 있음</a:t>
            </a:r>
            <a:r>
              <a:rPr lang="en-US" altLang="ko-KR" sz="4800" dirty="0"/>
              <a:t>. </a:t>
            </a:r>
            <a:r>
              <a:rPr lang="ko-KR" altLang="en-US" sz="4800" dirty="0"/>
              <a:t>하지만</a:t>
            </a:r>
            <a:r>
              <a:rPr lang="en-US" altLang="ko-KR" sz="4800" dirty="0"/>
              <a:t> </a:t>
            </a:r>
            <a:r>
              <a:rPr lang="ko-KR" altLang="en-US" sz="4800" dirty="0"/>
              <a:t>‘합리적으로 보이는’ 인간의 의사결정 속에 비인간에 대한 특정한 방식</a:t>
            </a:r>
            <a:r>
              <a:rPr lang="en-US" altLang="ko-KR" sz="4800" dirty="0"/>
              <a:t>(</a:t>
            </a:r>
            <a:r>
              <a:rPr lang="ko-KR" altLang="en-US" sz="4800" dirty="0"/>
              <a:t>주로 위험성과 경제적 효용성</a:t>
            </a:r>
            <a:r>
              <a:rPr lang="en-US" altLang="ko-KR" sz="4800" dirty="0"/>
              <a:t>)</a:t>
            </a:r>
            <a:r>
              <a:rPr lang="ko-KR" altLang="en-US" sz="4800" dirty="0"/>
              <a:t>의 과학지식 생산이 동반될 수 있음</a:t>
            </a:r>
            <a:endParaRPr lang="en-US" altLang="ko-KR" sz="4800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ko-KR" sz="4800" dirty="0"/>
              <a:t>4) SRA</a:t>
            </a:r>
            <a:r>
              <a:rPr lang="ko-KR" altLang="en-US" sz="4800" dirty="0"/>
              <a:t>는 환경운동을 자본주의 폐해를 고치려는 사회운동의 일부로 접근</a:t>
            </a:r>
            <a:r>
              <a:rPr lang="en-US" altLang="ko-KR" sz="4800" dirty="0"/>
              <a:t>. </a:t>
            </a:r>
            <a:r>
              <a:rPr lang="ko-KR" altLang="en-US" sz="4800" dirty="0"/>
              <a:t>지금까지 사회운동의 발생은 자본주의 동학과 긴밀히 연관되었지만</a:t>
            </a:r>
            <a:r>
              <a:rPr lang="en-US" altLang="ko-KR" sz="4800" dirty="0"/>
              <a:t>, </a:t>
            </a:r>
            <a:r>
              <a:rPr lang="ko-KR" altLang="en-US" sz="4800" dirty="0"/>
              <a:t>전략관계적 접근은 앞으로 비인간의 필요를 대변하는 인간들이 증가하여 그들이 ‘</a:t>
            </a:r>
            <a:r>
              <a:rPr lang="ko-KR" altLang="en-US" sz="4800" dirty="0" err="1"/>
              <a:t>사회세력’으로</a:t>
            </a:r>
            <a:r>
              <a:rPr lang="ko-KR" altLang="en-US" sz="4800" dirty="0"/>
              <a:t> 성장하고</a:t>
            </a:r>
            <a:r>
              <a:rPr lang="en-US" altLang="ko-KR" sz="4800" dirty="0"/>
              <a:t>, </a:t>
            </a:r>
            <a:r>
              <a:rPr lang="ko-KR" altLang="en-US" sz="4800" dirty="0"/>
              <a:t>비인간 관련 의제가 ‘</a:t>
            </a:r>
            <a:r>
              <a:rPr lang="ko-KR" altLang="en-US" sz="4800" dirty="0" err="1"/>
              <a:t>사회문제’로</a:t>
            </a:r>
            <a:r>
              <a:rPr lang="ko-KR" altLang="en-US" sz="4800" dirty="0"/>
              <a:t> 격상되는 새로운 형태의 환경운동을 설명하는 데 한계가 있음 </a:t>
            </a:r>
            <a:endParaRPr lang="ko-KR" altLang="en-US" sz="3200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ko-KR" sz="4800" dirty="0">
                <a:sym typeface="Wingdings" panose="05000000000000000000" pitchFamily="2" charset="2"/>
              </a:rPr>
              <a:t>※ </a:t>
            </a:r>
            <a:r>
              <a:rPr lang="ko-KR" altLang="en-US" sz="4800" dirty="0">
                <a:sym typeface="Wingdings" panose="05000000000000000000" pitchFamily="2" charset="2"/>
              </a:rPr>
              <a:t>발표자 생각</a:t>
            </a:r>
            <a:r>
              <a:rPr lang="en-US" altLang="ko-KR" sz="4800" dirty="0">
                <a:sym typeface="Wingdings" panose="05000000000000000000" pitchFamily="2" charset="2"/>
              </a:rPr>
              <a:t>: </a:t>
            </a:r>
            <a:r>
              <a:rPr lang="ko-KR" altLang="en-US" sz="4800" dirty="0" err="1">
                <a:sym typeface="Wingdings" panose="05000000000000000000" pitchFamily="2" charset="2"/>
              </a:rPr>
              <a:t>인류세</a:t>
            </a:r>
            <a:r>
              <a:rPr lang="en-US" altLang="ko-KR" sz="4800" dirty="0">
                <a:sym typeface="Wingdings" panose="05000000000000000000" pitchFamily="2" charset="2"/>
              </a:rPr>
              <a:t>, </a:t>
            </a:r>
            <a:r>
              <a:rPr lang="ko-KR" altLang="en-US" sz="4800" dirty="0">
                <a:sym typeface="Wingdings" panose="05000000000000000000" pitchFamily="2" charset="2"/>
              </a:rPr>
              <a:t>기후변화에 대한 전지구적 관심의 증가는 비인간에 대한 성찰</a:t>
            </a:r>
            <a:r>
              <a:rPr lang="en-US" altLang="ko-KR" sz="4800" dirty="0">
                <a:sym typeface="Wingdings" panose="05000000000000000000" pitchFamily="2" charset="2"/>
              </a:rPr>
              <a:t>(</a:t>
            </a:r>
            <a:r>
              <a:rPr lang="ko-KR" altLang="en-US" sz="4800" dirty="0">
                <a:sym typeface="Wingdings" panose="05000000000000000000" pitchFamily="2" charset="2"/>
              </a:rPr>
              <a:t>특히</a:t>
            </a:r>
            <a:r>
              <a:rPr lang="en-US" altLang="ko-KR" sz="4800" dirty="0">
                <a:sym typeface="Wingdings" panose="05000000000000000000" pitchFamily="2" charset="2"/>
              </a:rPr>
              <a:t>, </a:t>
            </a:r>
            <a:r>
              <a:rPr lang="ko-KR" altLang="en-US" sz="4800" dirty="0">
                <a:sym typeface="Wingdings" panose="05000000000000000000" pitchFamily="2" charset="2"/>
              </a:rPr>
              <a:t>인간중심주의</a:t>
            </a:r>
            <a:r>
              <a:rPr lang="en-US" altLang="ko-KR" sz="4800" dirty="0">
                <a:sym typeface="Wingdings" panose="05000000000000000000" pitchFamily="2" charset="2"/>
              </a:rPr>
              <a:t>)</a:t>
            </a:r>
            <a:r>
              <a:rPr lang="ko-KR" altLang="en-US" sz="4800" dirty="0">
                <a:sym typeface="Wingdings" panose="05000000000000000000" pitchFamily="2" charset="2"/>
              </a:rPr>
              <a:t>이 </a:t>
            </a:r>
            <a:r>
              <a:rPr lang="en-US" altLang="ko-KR" sz="4800" dirty="0">
                <a:sym typeface="Wingdings" panose="05000000000000000000" pitchFamily="2" charset="2"/>
              </a:rPr>
              <a:t>SRA</a:t>
            </a:r>
            <a:r>
              <a:rPr lang="ko-KR" altLang="en-US" sz="4800" dirty="0">
                <a:sym typeface="Wingdings" panose="05000000000000000000" pitchFamily="2" charset="2"/>
              </a:rPr>
              <a:t>에도 적극적으로 반영될 필요성이 있음</a:t>
            </a:r>
            <a:r>
              <a:rPr lang="en-US" altLang="ko-KR" sz="4800" dirty="0">
                <a:sym typeface="Wingdings" panose="05000000000000000000" pitchFamily="2" charset="2"/>
              </a:rPr>
              <a:t>. </a:t>
            </a:r>
            <a:r>
              <a:rPr lang="ko-KR" altLang="en-US" sz="4800" dirty="0" err="1">
                <a:sym typeface="Wingdings" panose="05000000000000000000" pitchFamily="2" charset="2"/>
              </a:rPr>
              <a:t>제솝도</a:t>
            </a:r>
            <a:r>
              <a:rPr lang="ko-KR" altLang="en-US" sz="4800" dirty="0">
                <a:sym typeface="Wingdings" panose="05000000000000000000" pitchFamily="2" charset="2"/>
              </a:rPr>
              <a:t> </a:t>
            </a:r>
            <a:r>
              <a:rPr lang="en-US" altLang="ko-KR" sz="4800" dirty="0">
                <a:sym typeface="Wingdings" panose="05000000000000000000" pitchFamily="2" charset="2"/>
              </a:rPr>
              <a:t>SRA</a:t>
            </a:r>
            <a:r>
              <a:rPr lang="ko-KR" altLang="en-US" sz="4800" dirty="0">
                <a:sym typeface="Wingdings" panose="05000000000000000000" pitchFamily="2" charset="2"/>
              </a:rPr>
              <a:t>와 자연을 연관시키는 목적으로</a:t>
            </a:r>
            <a:r>
              <a:rPr lang="en-US" altLang="ko-KR" sz="4800" dirty="0">
                <a:sym typeface="Wingdings" panose="05000000000000000000" pitchFamily="2" charset="2"/>
              </a:rPr>
              <a:t> </a:t>
            </a:r>
            <a:r>
              <a:rPr lang="ko-KR" altLang="en-US" sz="4800" dirty="0">
                <a:sym typeface="Wingdings" panose="05000000000000000000" pitchFamily="2" charset="2"/>
              </a:rPr>
              <a:t>대안적 미래라는 실천적 고민과 관련했다는 점에서 </a:t>
            </a:r>
            <a:r>
              <a:rPr lang="en-US" altLang="ko-KR" sz="4800" dirty="0">
                <a:sym typeface="Wingdings" panose="05000000000000000000" pitchFamily="2" charset="2"/>
              </a:rPr>
              <a:t>‘</a:t>
            </a:r>
            <a:r>
              <a:rPr lang="ko-KR" altLang="en-US" sz="4800" dirty="0">
                <a:sym typeface="Wingdings" panose="05000000000000000000" pitchFamily="2" charset="2"/>
              </a:rPr>
              <a:t>인간중심적</a:t>
            </a:r>
            <a:r>
              <a:rPr lang="en-US" altLang="ko-KR" sz="4800" dirty="0">
                <a:sym typeface="Wingdings" panose="05000000000000000000" pitchFamily="2" charset="2"/>
              </a:rPr>
              <a:t>‘ SRA</a:t>
            </a:r>
            <a:r>
              <a:rPr lang="ko-KR" altLang="en-US" sz="4800" dirty="0">
                <a:sym typeface="Wingdings" panose="05000000000000000000" pitchFamily="2" charset="2"/>
              </a:rPr>
              <a:t>의 수정은 </a:t>
            </a:r>
            <a:r>
              <a:rPr lang="ko-KR" altLang="en-US" sz="4800" dirty="0" err="1">
                <a:sym typeface="Wingdings" panose="05000000000000000000" pitchFamily="2" charset="2"/>
              </a:rPr>
              <a:t>제솝이</a:t>
            </a:r>
            <a:r>
              <a:rPr lang="ko-KR" altLang="en-US" sz="4800" dirty="0">
                <a:sym typeface="Wingdings" panose="05000000000000000000" pitchFamily="2" charset="2"/>
              </a:rPr>
              <a:t> 자연에 관심을 갖게 된 목적에도 부합함 </a:t>
            </a:r>
            <a:r>
              <a:rPr lang="en-US" altLang="ko-KR" sz="4800" dirty="0">
                <a:sym typeface="Wingdings" panose="05000000000000000000" pitchFamily="2" charset="2"/>
              </a:rPr>
              <a:t> </a:t>
            </a:r>
            <a:r>
              <a:rPr lang="ko-KR" altLang="en-US" sz="4800" dirty="0">
                <a:sym typeface="Wingdings" panose="05000000000000000000" pitchFamily="2" charset="2"/>
              </a:rPr>
              <a:t>  </a:t>
            </a:r>
            <a:endParaRPr lang="en-US" altLang="ko-KR" sz="4800" dirty="0"/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endParaRPr lang="ko-KR" altLang="en-US" dirty="0"/>
          </a:p>
          <a:p>
            <a:pPr marL="0" indent="0">
              <a:buNone/>
            </a:pPr>
            <a:endParaRPr lang="ko-KR" altLang="en-US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7BEBA457-2494-429C-9096-11E32FB518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6701" y="1202267"/>
            <a:ext cx="3979370" cy="2580088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A205B7F6-CFD6-41B3-A1F0-B6CE09D3B8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9774" y="4129817"/>
            <a:ext cx="5442893" cy="186107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941D285-77AB-4292-BA14-1D28310413CA}"/>
              </a:ext>
            </a:extLst>
          </p:cNvPr>
          <p:cNvSpPr txBox="1"/>
          <p:nvPr/>
        </p:nvSpPr>
        <p:spPr>
          <a:xfrm>
            <a:off x="7860901" y="6030573"/>
            <a:ext cx="32642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/>
              <a:t>인간 너머의 국가이론을 위한 분석틀</a:t>
            </a:r>
          </a:p>
        </p:txBody>
      </p:sp>
    </p:spTree>
    <p:extLst>
      <p:ext uri="{BB962C8B-B14F-4D97-AF65-F5344CB8AC3E}">
        <p14:creationId xmlns:p14="http://schemas.microsoft.com/office/powerpoint/2010/main" val="34189488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65265A0-C9C2-4071-A3F6-DCEDF843A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r>
              <a:rPr lang="ko-KR" altLang="en-US" sz="3200" dirty="0"/>
              <a:t>전략관계적 국가이론의 정치생태학적 한계 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63EA108-00F4-4E29-A019-CB7CCEC1C7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1100667"/>
            <a:ext cx="10862732" cy="5757333"/>
          </a:xfrm>
        </p:spPr>
        <p:txBody>
          <a:bodyPr>
            <a:normAutofit fontScale="32500" lnSpcReduction="20000"/>
          </a:bodyPr>
          <a:lstStyle/>
          <a:p>
            <a:pPr>
              <a:lnSpc>
                <a:spcPct val="120000"/>
              </a:lnSpc>
              <a:buFontTx/>
              <a:buChar char="-"/>
            </a:pPr>
            <a:r>
              <a:rPr lang="ko-KR" altLang="en-US" sz="7400" dirty="0"/>
              <a:t>사회이론으로서 </a:t>
            </a:r>
            <a:r>
              <a:rPr lang="en-US" altLang="ko-KR" sz="7400" dirty="0"/>
              <a:t>SRA</a:t>
            </a:r>
            <a:r>
              <a:rPr lang="ko-KR" altLang="en-US" sz="7400" dirty="0"/>
              <a:t>에서 사회구조와 </a:t>
            </a:r>
            <a:r>
              <a:rPr lang="ko-KR" altLang="en-US" sz="7400" dirty="0" err="1"/>
              <a:t>행위성</a:t>
            </a:r>
            <a:r>
              <a:rPr lang="ko-KR" altLang="en-US" sz="7400" dirty="0"/>
              <a:t> 관계의 심화</a:t>
            </a:r>
            <a:r>
              <a:rPr lang="en-US" altLang="ko-KR" sz="7400" dirty="0"/>
              <a:t>(</a:t>
            </a:r>
            <a:r>
              <a:rPr lang="ko-KR" altLang="en-US" sz="7400" dirty="0"/>
              <a:t>박지훈</a:t>
            </a:r>
            <a:r>
              <a:rPr lang="en-US" altLang="ko-KR" sz="7400" dirty="0"/>
              <a:t>, 2022)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ko-KR" sz="5500" dirty="0"/>
              <a:t>1) </a:t>
            </a:r>
            <a:r>
              <a:rPr lang="ko-KR" altLang="en-US" sz="5500" dirty="0"/>
              <a:t>박지훈은 발표자가 제시한 인간 너머의 국가론에 깔려 있는 전략관계적 접근과 전략관계적 국가이론에 대해 </a:t>
            </a:r>
            <a:r>
              <a:rPr lang="en-US" altLang="ko-KR" sz="5500" dirty="0"/>
              <a:t>‘</a:t>
            </a:r>
            <a:r>
              <a:rPr lang="ko-KR" altLang="en-US" sz="5500" dirty="0" err="1"/>
              <a:t>제솝의</a:t>
            </a:r>
            <a:r>
              <a:rPr lang="ko-KR" altLang="en-US" sz="5500" dirty="0"/>
              <a:t> 입장</a:t>
            </a:r>
            <a:r>
              <a:rPr lang="en-US" altLang="ko-KR" sz="5500" dirty="0"/>
              <a:t>′</a:t>
            </a:r>
            <a:r>
              <a:rPr lang="ko-KR" altLang="en-US" sz="5500" dirty="0"/>
              <a:t>에서 다음과 같은 비평을 함</a:t>
            </a:r>
            <a:r>
              <a:rPr lang="en-US" altLang="ko-KR" sz="5500" dirty="0"/>
              <a:t>.</a:t>
            </a:r>
            <a:r>
              <a:rPr lang="ko-KR" altLang="en-US" sz="5500" dirty="0"/>
              <a:t> 첫째</a:t>
            </a:r>
            <a:r>
              <a:rPr lang="en-US" altLang="ko-KR" sz="5500" dirty="0"/>
              <a:t>, </a:t>
            </a:r>
            <a:r>
              <a:rPr lang="ko-KR" altLang="en-US" sz="5500" dirty="0" err="1"/>
              <a:t>사회이론으로서의</a:t>
            </a:r>
            <a:r>
              <a:rPr lang="ko-KR" altLang="en-US" sz="5500" dirty="0"/>
              <a:t> 전략관계적 접근과 </a:t>
            </a:r>
            <a:r>
              <a:rPr lang="ko-KR" altLang="en-US" sz="5500" dirty="0" err="1"/>
              <a:t>정치이론으로서의</a:t>
            </a:r>
            <a:r>
              <a:rPr lang="ko-KR" altLang="en-US" sz="5500" dirty="0"/>
              <a:t> 전략관계적 국가론을 명확히 구분하지 않음 </a:t>
            </a:r>
            <a:r>
              <a:rPr lang="en-US" altLang="ko-KR" sz="5500" dirty="0">
                <a:sym typeface="Wingdings" panose="05000000000000000000" pitchFamily="2" charset="2"/>
              </a:rPr>
              <a:t> </a:t>
            </a:r>
            <a:r>
              <a:rPr lang="ko-KR" altLang="en-US" sz="5500" dirty="0" err="1">
                <a:sym typeface="Wingdings" panose="05000000000000000000" pitchFamily="2" charset="2"/>
              </a:rPr>
              <a:t>제솝의</a:t>
            </a:r>
            <a:r>
              <a:rPr lang="ko-KR" altLang="en-US" sz="5500" dirty="0">
                <a:sym typeface="Wingdings" panose="05000000000000000000" pitchFamily="2" charset="2"/>
              </a:rPr>
              <a:t> </a:t>
            </a:r>
            <a:r>
              <a:rPr lang="en-US" altLang="ko-KR" sz="5500" dirty="0">
                <a:sym typeface="Wingdings" panose="05000000000000000000" pitchFamily="2" charset="2"/>
              </a:rPr>
              <a:t>SRA</a:t>
            </a:r>
            <a:r>
              <a:rPr lang="ko-KR" altLang="en-US" sz="5500" dirty="0">
                <a:sym typeface="Wingdings" panose="05000000000000000000" pitchFamily="2" charset="2"/>
              </a:rPr>
              <a:t>는 일차적으로 사회구조와 </a:t>
            </a:r>
            <a:r>
              <a:rPr lang="ko-KR" altLang="en-US" sz="5500" dirty="0" err="1">
                <a:sym typeface="Wingdings" panose="05000000000000000000" pitchFamily="2" charset="2"/>
              </a:rPr>
              <a:t>행위성</a:t>
            </a:r>
            <a:r>
              <a:rPr lang="ko-KR" altLang="en-US" sz="5500" dirty="0">
                <a:sym typeface="Wingdings" panose="05000000000000000000" pitchFamily="2" charset="2"/>
              </a:rPr>
              <a:t> 그리고 좀 더 포괄적으로 사회구성체의 응집과 재생산 그리고 변동 등을 다루는 사회이론적 접근 </a:t>
            </a:r>
            <a:endParaRPr lang="en-US" altLang="ko-KR" sz="5500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ko-KR" sz="5500" dirty="0"/>
              <a:t>2) </a:t>
            </a:r>
            <a:r>
              <a:rPr lang="ko-KR" altLang="en-US" sz="5500" dirty="0"/>
              <a:t>둘째</a:t>
            </a:r>
            <a:r>
              <a:rPr lang="en-US" altLang="ko-KR" sz="5500" dirty="0"/>
              <a:t>,</a:t>
            </a:r>
            <a:r>
              <a:rPr lang="ko-KR" altLang="en-US" sz="5500" dirty="0"/>
              <a:t> 이 양자</a:t>
            </a:r>
            <a:r>
              <a:rPr lang="en-US" altLang="ko-KR" sz="5500" dirty="0"/>
              <a:t>(</a:t>
            </a:r>
            <a:r>
              <a:rPr lang="ko-KR" altLang="en-US" sz="5500" dirty="0"/>
              <a:t>사회이론</a:t>
            </a:r>
            <a:r>
              <a:rPr lang="en-US" altLang="ko-KR" sz="5500" dirty="0"/>
              <a:t>, </a:t>
            </a:r>
            <a:r>
              <a:rPr lang="ko-KR" altLang="en-US" sz="5500" dirty="0"/>
              <a:t>정치이론</a:t>
            </a:r>
            <a:r>
              <a:rPr lang="en-US" altLang="ko-KR" sz="5500" dirty="0"/>
              <a:t>)</a:t>
            </a:r>
            <a:r>
              <a:rPr lang="ko-KR" altLang="en-US" sz="5500" dirty="0"/>
              <a:t>가 명확히 구분되지 않았기에 인간 너머의 국가론을 위한 사회이론적 작업이 결여됨</a:t>
            </a:r>
            <a:r>
              <a:rPr lang="en-US" altLang="ko-KR" sz="5500" dirty="0"/>
              <a:t>. </a:t>
            </a:r>
            <a:r>
              <a:rPr lang="ko-KR" altLang="en-US" sz="5500" dirty="0"/>
              <a:t>그런데 박지훈</a:t>
            </a:r>
            <a:r>
              <a:rPr lang="en-US" altLang="ko-KR" sz="5500" dirty="0"/>
              <a:t>(2020: 488)</a:t>
            </a:r>
            <a:r>
              <a:rPr lang="ko-KR" altLang="en-US" sz="5500" dirty="0"/>
              <a:t>이 지적했듯이</a:t>
            </a:r>
            <a:r>
              <a:rPr lang="en-US" altLang="ko-KR" sz="5500" dirty="0"/>
              <a:t>, SRA</a:t>
            </a:r>
            <a:r>
              <a:rPr lang="ko-KR" altLang="en-US" sz="5500" dirty="0"/>
              <a:t>를 정치이론의 일종으로 오해하게 한 것은 </a:t>
            </a:r>
            <a:r>
              <a:rPr lang="ko-KR" altLang="en-US" sz="5500" dirty="0" err="1"/>
              <a:t>제솝의</a:t>
            </a:r>
            <a:r>
              <a:rPr lang="ko-KR" altLang="en-US" sz="5500" dirty="0"/>
              <a:t> </a:t>
            </a:r>
            <a:r>
              <a:rPr lang="en-US" altLang="ko-KR" sz="5500" dirty="0"/>
              <a:t>“</a:t>
            </a:r>
            <a:r>
              <a:rPr lang="ko-KR" altLang="en-US" sz="5500" dirty="0"/>
              <a:t>가장 큰 과오</a:t>
            </a:r>
            <a:r>
              <a:rPr lang="en-US" altLang="ko-KR" sz="5500" dirty="0"/>
              <a:t>”</a:t>
            </a:r>
            <a:r>
              <a:rPr lang="ko-KR" altLang="en-US" sz="5500" dirty="0"/>
              <a:t>이기도 함 </a:t>
            </a:r>
            <a:endParaRPr lang="en-US" altLang="ko-KR" sz="5500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ko-KR" sz="5500" dirty="0"/>
              <a:t>3) </a:t>
            </a:r>
            <a:r>
              <a:rPr lang="ko-KR" altLang="en-US" sz="5500" dirty="0"/>
              <a:t>셋째</a:t>
            </a:r>
            <a:r>
              <a:rPr lang="en-US" altLang="ko-KR" sz="5500" dirty="0"/>
              <a:t>,</a:t>
            </a:r>
            <a:r>
              <a:rPr lang="ko-KR" altLang="en-US" sz="5500" dirty="0"/>
              <a:t> 전략관계적 국가론을 축적전략</a:t>
            </a:r>
            <a:r>
              <a:rPr lang="en-US" altLang="ko-KR" sz="5500" dirty="0"/>
              <a:t>, </a:t>
            </a:r>
            <a:r>
              <a:rPr lang="ko-KR" altLang="en-US" sz="5500" dirty="0"/>
              <a:t>국가전략</a:t>
            </a:r>
            <a:r>
              <a:rPr lang="en-US" altLang="ko-KR" sz="5500" dirty="0"/>
              <a:t>, </a:t>
            </a:r>
            <a:r>
              <a:rPr lang="ko-KR" altLang="en-US" sz="5500" dirty="0"/>
              <a:t>국가형태</a:t>
            </a:r>
            <a:r>
              <a:rPr lang="en-US" altLang="ko-KR" sz="5500" dirty="0"/>
              <a:t>, </a:t>
            </a:r>
            <a:r>
              <a:rPr lang="ko-KR" altLang="en-US" sz="5500" dirty="0"/>
              <a:t>헤게모니 프로젝트 등에 대한 논의로 축소 </a:t>
            </a:r>
            <a:r>
              <a:rPr lang="en-US" altLang="ko-KR" sz="5500" dirty="0">
                <a:sym typeface="Wingdings" panose="05000000000000000000" pitchFamily="2" charset="2"/>
              </a:rPr>
              <a:t> </a:t>
            </a:r>
            <a:r>
              <a:rPr lang="ko-KR" altLang="en-US" sz="5500" dirty="0">
                <a:sym typeface="Wingdings" panose="05000000000000000000" pitchFamily="2" charset="2"/>
              </a:rPr>
              <a:t>이 개념들은 중요하나 밥 </a:t>
            </a:r>
            <a:r>
              <a:rPr lang="ko-KR" altLang="en-US" sz="5500" dirty="0" err="1">
                <a:sym typeface="Wingdings" panose="05000000000000000000" pitchFamily="2" charset="2"/>
              </a:rPr>
              <a:t>제솝의</a:t>
            </a:r>
            <a:r>
              <a:rPr lang="ko-KR" altLang="en-US" sz="5500" dirty="0">
                <a:sym typeface="Wingdings" panose="05000000000000000000" pitchFamily="2" charset="2"/>
              </a:rPr>
              <a:t> 지적 프로젝트의 긴 여정에서 일부에 해당</a:t>
            </a:r>
            <a:r>
              <a:rPr lang="en-US" altLang="ko-KR" sz="5500" dirty="0">
                <a:sym typeface="Wingdings" panose="05000000000000000000" pitchFamily="2" charset="2"/>
              </a:rPr>
              <a:t>. </a:t>
            </a:r>
            <a:r>
              <a:rPr lang="ko-KR" altLang="en-US" sz="5500" dirty="0">
                <a:sym typeface="Wingdings" panose="05000000000000000000" pitchFamily="2" charset="2"/>
              </a:rPr>
              <a:t>특히</a:t>
            </a:r>
            <a:r>
              <a:rPr lang="en-US" altLang="ko-KR" sz="5500" dirty="0">
                <a:sym typeface="Wingdings" panose="05000000000000000000" pitchFamily="2" charset="2"/>
              </a:rPr>
              <a:t>, </a:t>
            </a:r>
            <a:r>
              <a:rPr lang="ko-KR" altLang="en-US" sz="5500" dirty="0">
                <a:sym typeface="Wingdings" panose="05000000000000000000" pitchFamily="2" charset="2"/>
              </a:rPr>
              <a:t>동아시아 발전주의 국가의 맥락에서 인간 너머의 국가론이 제안되었다는 점에서 </a:t>
            </a:r>
            <a:r>
              <a:rPr lang="ko-KR" altLang="en-US" sz="5500" dirty="0" err="1">
                <a:sym typeface="Wingdings" panose="05000000000000000000" pitchFamily="2" charset="2"/>
              </a:rPr>
              <a:t>제솝</a:t>
            </a:r>
            <a:r>
              <a:rPr lang="en-US" altLang="ko-KR" sz="5500" dirty="0">
                <a:sym typeface="Wingdings" panose="05000000000000000000" pitchFamily="2" charset="2"/>
              </a:rPr>
              <a:t>(</a:t>
            </a:r>
            <a:r>
              <a:rPr lang="ko-KR" altLang="en-US" sz="5500" dirty="0">
                <a:sym typeface="Wingdings" panose="05000000000000000000" pitchFamily="2" charset="2"/>
              </a:rPr>
              <a:t>그리고 </a:t>
            </a:r>
            <a:r>
              <a:rPr lang="ko-KR" altLang="en-US" sz="5500" dirty="0" err="1">
                <a:sym typeface="Wingdings" panose="05000000000000000000" pitchFamily="2" charset="2"/>
              </a:rPr>
              <a:t>나일링</a:t>
            </a:r>
            <a:r>
              <a:rPr lang="ko-KR" altLang="en-US" sz="5500" dirty="0">
                <a:sym typeface="Wingdings" panose="05000000000000000000" pitchFamily="2" charset="2"/>
              </a:rPr>
              <a:t> 섬</a:t>
            </a:r>
            <a:r>
              <a:rPr lang="en-US" altLang="ko-KR" sz="5500" dirty="0">
                <a:sym typeface="Wingdings" panose="05000000000000000000" pitchFamily="2" charset="2"/>
              </a:rPr>
              <a:t>)</a:t>
            </a:r>
            <a:r>
              <a:rPr lang="ko-KR" altLang="en-US" sz="5500" dirty="0">
                <a:sym typeface="Wingdings" panose="05000000000000000000" pitchFamily="2" charset="2"/>
              </a:rPr>
              <a:t>이 동아시아에 대한 작업들</a:t>
            </a:r>
            <a:r>
              <a:rPr lang="en-US" altLang="ko-KR" sz="5500" dirty="0">
                <a:sym typeface="Wingdings" panose="05000000000000000000" pitchFamily="2" charset="2"/>
              </a:rPr>
              <a:t>(</a:t>
            </a:r>
            <a:r>
              <a:rPr lang="ko-KR" altLang="en-US" sz="5500" dirty="0">
                <a:sym typeface="Wingdings" panose="05000000000000000000" pitchFamily="2" charset="2"/>
              </a:rPr>
              <a:t>수출주의 혹은 포스트수출주의</a:t>
            </a:r>
            <a:r>
              <a:rPr lang="en-US" altLang="ko-KR" sz="5500" dirty="0">
                <a:sym typeface="Wingdings" panose="05000000000000000000" pitchFamily="2" charset="2"/>
              </a:rPr>
              <a:t>, </a:t>
            </a:r>
            <a:r>
              <a:rPr lang="ko-KR" altLang="en-US" sz="5500" dirty="0">
                <a:sym typeface="Wingdings" panose="05000000000000000000" pitchFamily="2" charset="2"/>
              </a:rPr>
              <a:t>리스트적 근로연계복지 국민국가 등</a:t>
            </a:r>
            <a:r>
              <a:rPr lang="en-US" altLang="ko-KR" sz="5500" dirty="0">
                <a:sym typeface="Wingdings" panose="05000000000000000000" pitchFamily="2" charset="2"/>
              </a:rPr>
              <a:t>)</a:t>
            </a:r>
            <a:r>
              <a:rPr lang="ko-KR" altLang="en-US" sz="5500" dirty="0">
                <a:sym typeface="Wingdings" panose="05000000000000000000" pitchFamily="2" charset="2"/>
              </a:rPr>
              <a:t>과 보다 친화적인 연구를 했을 수 있음  </a:t>
            </a:r>
            <a:endParaRPr lang="en-US" altLang="ko-KR" sz="5500" dirty="0">
              <a:sym typeface="Wingdings" panose="05000000000000000000" pitchFamily="2" charset="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ko-KR" sz="5500" dirty="0"/>
              <a:t>4) </a:t>
            </a:r>
            <a:r>
              <a:rPr lang="ko-KR" altLang="en-US" sz="5500" dirty="0"/>
              <a:t>넷째</a:t>
            </a:r>
            <a:r>
              <a:rPr lang="en-US" altLang="ko-KR" sz="5500" dirty="0"/>
              <a:t>, </a:t>
            </a:r>
            <a:r>
              <a:rPr lang="ko-KR" altLang="en-US" sz="5500" dirty="0"/>
              <a:t>밥 </a:t>
            </a:r>
            <a:r>
              <a:rPr lang="ko-KR" altLang="en-US" sz="5500" dirty="0" err="1"/>
              <a:t>제솝의</a:t>
            </a:r>
            <a:r>
              <a:rPr lang="ko-KR" altLang="en-US" sz="5500" dirty="0"/>
              <a:t> 사회이론과 정치이론 그리고 사례분석은 모두 비판적 실재론이라는 사회과학철학에 의존하지만</a:t>
            </a:r>
            <a:r>
              <a:rPr lang="en-US" altLang="ko-KR" sz="5500" dirty="0"/>
              <a:t>, </a:t>
            </a:r>
            <a:r>
              <a:rPr lang="ko-KR" altLang="en-US" sz="5500" dirty="0"/>
              <a:t>그에 대한 논의가 부재함 </a:t>
            </a:r>
            <a:endParaRPr lang="en-US" altLang="ko-KR" sz="5500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ko-KR" sz="5500" dirty="0">
                <a:sym typeface="Wingdings" panose="05000000000000000000" pitchFamily="2" charset="2"/>
              </a:rPr>
              <a:t>※ </a:t>
            </a:r>
            <a:r>
              <a:rPr lang="ko-KR" altLang="en-US" sz="5500" dirty="0">
                <a:sym typeface="Wingdings" panose="05000000000000000000" pitchFamily="2" charset="2"/>
              </a:rPr>
              <a:t>발표자 생각</a:t>
            </a:r>
            <a:r>
              <a:rPr lang="en-US" altLang="ko-KR" sz="5500" dirty="0">
                <a:sym typeface="Wingdings" panose="05000000000000000000" pitchFamily="2" charset="2"/>
              </a:rPr>
              <a:t>:</a:t>
            </a:r>
            <a:r>
              <a:rPr lang="ko-KR" altLang="en-US" sz="5500" dirty="0">
                <a:sym typeface="Wingdings" panose="05000000000000000000" pitchFamily="2" charset="2"/>
              </a:rPr>
              <a:t> 박지훈 선생의 비평에 전적으로 공감</a:t>
            </a:r>
            <a:r>
              <a:rPr lang="en-US" altLang="ko-KR" sz="5500" dirty="0">
                <a:sym typeface="Wingdings" panose="05000000000000000000" pitchFamily="2" charset="2"/>
              </a:rPr>
              <a:t>. </a:t>
            </a:r>
            <a:r>
              <a:rPr lang="ko-KR" altLang="en-US" sz="5500" dirty="0">
                <a:sym typeface="Wingdings" panose="05000000000000000000" pitchFamily="2" charset="2"/>
              </a:rPr>
              <a:t>특히</a:t>
            </a:r>
            <a:r>
              <a:rPr lang="en-US" altLang="ko-KR" sz="5500" dirty="0">
                <a:sym typeface="Wingdings" panose="05000000000000000000" pitchFamily="2" charset="2"/>
              </a:rPr>
              <a:t>, </a:t>
            </a:r>
            <a:r>
              <a:rPr lang="ko-KR" altLang="en-US" sz="5500" dirty="0">
                <a:sym typeface="Wingdings" panose="05000000000000000000" pitchFamily="2" charset="2"/>
              </a:rPr>
              <a:t>사회이론으로서 전략관계적 접근</a:t>
            </a:r>
            <a:r>
              <a:rPr lang="en-US" altLang="ko-KR" sz="5500" dirty="0">
                <a:sym typeface="Wingdings" panose="05000000000000000000" pitchFamily="2" charset="2"/>
              </a:rPr>
              <a:t>(</a:t>
            </a:r>
            <a:r>
              <a:rPr lang="ko-KR" altLang="en-US" sz="5500" dirty="0">
                <a:sym typeface="Wingdings" panose="05000000000000000000" pitchFamily="2" charset="2"/>
              </a:rPr>
              <a:t>사회구조와 </a:t>
            </a:r>
            <a:r>
              <a:rPr lang="ko-KR" altLang="en-US" sz="5500" dirty="0" err="1">
                <a:sym typeface="Wingdings" panose="05000000000000000000" pitchFamily="2" charset="2"/>
              </a:rPr>
              <a:t>행위성</a:t>
            </a:r>
            <a:r>
              <a:rPr lang="ko-KR" altLang="en-US" sz="5500" dirty="0">
                <a:sym typeface="Wingdings" panose="05000000000000000000" pitchFamily="2" charset="2"/>
              </a:rPr>
              <a:t> 주목</a:t>
            </a:r>
            <a:r>
              <a:rPr lang="en-US" altLang="ko-KR" sz="5500" dirty="0">
                <a:sym typeface="Wingdings" panose="05000000000000000000" pitchFamily="2" charset="2"/>
              </a:rPr>
              <a:t>)</a:t>
            </a:r>
            <a:r>
              <a:rPr lang="ko-KR" altLang="en-US" sz="5500" dirty="0">
                <a:sym typeface="Wingdings" panose="05000000000000000000" pitchFamily="2" charset="2"/>
              </a:rPr>
              <a:t>에 대한 비판적 실재론 논의는 뒤에서 살필 비판적 실재론과 정치생태학 관계와의 논의를 통해 보완될 여지가 있음  </a:t>
            </a:r>
            <a:endParaRPr lang="ko-KR" altLang="en-US" sz="3100" dirty="0"/>
          </a:p>
        </p:txBody>
      </p:sp>
    </p:spTree>
    <p:extLst>
      <p:ext uri="{BB962C8B-B14F-4D97-AF65-F5344CB8AC3E}">
        <p14:creationId xmlns:p14="http://schemas.microsoft.com/office/powerpoint/2010/main" val="38064586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78207632-51CC-4418-BB2A-46FE0FCD65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5234" y="456715"/>
            <a:ext cx="3663297" cy="4369286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865265A0-C9C2-4071-A3F6-DCEDF843A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800" y="-101600"/>
            <a:ext cx="10515600" cy="1325563"/>
          </a:xfrm>
        </p:spPr>
        <p:txBody>
          <a:bodyPr>
            <a:normAutofit/>
          </a:bodyPr>
          <a:lstStyle/>
          <a:p>
            <a:r>
              <a:rPr lang="ko-KR" altLang="en-US" sz="3200" dirty="0"/>
              <a:t>전략관계적 국가이론의 정치생태학적 한계 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63EA108-00F4-4E29-A019-CB7CCEC1C7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2" y="982283"/>
            <a:ext cx="5935132" cy="5757333"/>
          </a:xfrm>
        </p:spPr>
        <p:txBody>
          <a:bodyPr>
            <a:normAutofit fontScale="92500"/>
          </a:bodyPr>
          <a:lstStyle/>
          <a:p>
            <a:pPr>
              <a:lnSpc>
                <a:spcPct val="120000"/>
              </a:lnSpc>
              <a:buFontTx/>
              <a:buChar char="-"/>
            </a:pPr>
            <a:r>
              <a:rPr lang="en-US" altLang="ko-KR" sz="1500" dirty="0"/>
              <a:t>“</a:t>
            </a:r>
            <a:r>
              <a:rPr lang="ko-KR" altLang="en-US" sz="1500" dirty="0"/>
              <a:t>비판적 실재론</a:t>
            </a:r>
            <a:r>
              <a:rPr lang="en-US" altLang="ko-KR" sz="1500" dirty="0"/>
              <a:t>-</a:t>
            </a:r>
            <a:r>
              <a:rPr lang="ko-KR" altLang="en-US" sz="1500" dirty="0"/>
              <a:t>정치생태학</a:t>
            </a:r>
            <a:r>
              <a:rPr lang="en-US" altLang="ko-KR" sz="1500" dirty="0"/>
              <a:t>-SRA” </a:t>
            </a:r>
            <a:r>
              <a:rPr lang="ko-KR" altLang="en-US" sz="1500" dirty="0"/>
              <a:t>관계의 구체화</a:t>
            </a:r>
            <a:r>
              <a:rPr lang="en-US" altLang="ko-KR" sz="1500" dirty="0"/>
              <a:t>: </a:t>
            </a:r>
            <a:r>
              <a:rPr lang="ko-KR" altLang="en-US" sz="1500" dirty="0"/>
              <a:t>미완의 과제  </a:t>
            </a:r>
            <a:r>
              <a:rPr lang="en-US" altLang="ko-KR" sz="1500" dirty="0"/>
              <a:t> </a:t>
            </a:r>
          </a:p>
          <a:p>
            <a:pPr marL="457200" indent="-457200">
              <a:lnSpc>
                <a:spcPct val="120000"/>
              </a:lnSpc>
              <a:buAutoNum type="arabicParenR"/>
            </a:pPr>
            <a:r>
              <a:rPr lang="ko-KR" altLang="en-US" sz="1200" dirty="0"/>
              <a:t>비판적 실재론과 </a:t>
            </a:r>
            <a:r>
              <a:rPr lang="en-US" altLang="ko-KR" sz="1200" dirty="0"/>
              <a:t>SRA </a:t>
            </a:r>
            <a:r>
              <a:rPr lang="ko-KR" altLang="en-US" sz="1200" dirty="0"/>
              <a:t>관계</a:t>
            </a:r>
            <a:r>
              <a:rPr lang="en-US" altLang="ko-KR" sz="1200" dirty="0"/>
              <a:t>: </a:t>
            </a:r>
            <a:r>
              <a:rPr lang="ko-KR" altLang="en-US" sz="1200" dirty="0"/>
              <a:t>앞서 박지훈이 지적했듯이</a:t>
            </a:r>
            <a:r>
              <a:rPr lang="en-US" altLang="ko-KR" sz="1200" dirty="0"/>
              <a:t>, </a:t>
            </a:r>
            <a:r>
              <a:rPr lang="ko-KR" altLang="en-US" sz="1200" dirty="0"/>
              <a:t>정치이론이 아닌 사회이론으로서 </a:t>
            </a:r>
            <a:r>
              <a:rPr lang="en-US" altLang="ko-KR" sz="1200" dirty="0"/>
              <a:t>SRA</a:t>
            </a:r>
            <a:r>
              <a:rPr lang="ko-KR" altLang="en-US" sz="1200" dirty="0"/>
              <a:t>를 살피면서 사회구조와 행위성에 대한 관계적 이해 필요</a:t>
            </a:r>
            <a:r>
              <a:rPr lang="en-US" altLang="ko-KR" sz="1200" dirty="0"/>
              <a:t>(Jessop, 2005) </a:t>
            </a:r>
            <a:r>
              <a:rPr lang="en-US" altLang="ko-KR" sz="1200" dirty="0">
                <a:sym typeface="Wingdings" panose="05000000000000000000" pitchFamily="2" charset="2"/>
              </a:rPr>
              <a:t> </a:t>
            </a:r>
            <a:endParaRPr lang="en-US" altLang="ko-KR" sz="1200" dirty="0"/>
          </a:p>
          <a:p>
            <a:pPr marL="457200" indent="-457200">
              <a:lnSpc>
                <a:spcPct val="120000"/>
              </a:lnSpc>
              <a:buAutoNum type="arabicParenR"/>
            </a:pPr>
            <a:r>
              <a:rPr lang="ko-KR" altLang="en-US" sz="1200" dirty="0"/>
              <a:t>한편</a:t>
            </a:r>
            <a:r>
              <a:rPr lang="en-US" altLang="ko-KR" sz="1200" dirty="0"/>
              <a:t>, </a:t>
            </a:r>
            <a:r>
              <a:rPr lang="ko-KR" altLang="en-US" sz="1200" dirty="0"/>
              <a:t>비판적 실재론과 정치생태학 관계</a:t>
            </a:r>
            <a:r>
              <a:rPr lang="en-US" altLang="ko-KR" sz="1200" dirty="0"/>
              <a:t>: Knudsen(2023)</a:t>
            </a:r>
            <a:r>
              <a:rPr lang="ko-KR" altLang="en-US" sz="1200" dirty="0"/>
              <a:t>은 신유물론이 차용한 평평한 존재론이 </a:t>
            </a:r>
            <a:r>
              <a:rPr lang="en-US" altLang="ko-KR" sz="1200" dirty="0"/>
              <a:t>Actual, Empirical</a:t>
            </a:r>
            <a:r>
              <a:rPr lang="ko-KR" altLang="en-US" sz="1200" dirty="0"/>
              <a:t>의 영역에만 머무는 인식론적 오류를 범한다면서 비판하면서 비판적 실재론에 기반한 심층 존재론을 강조함 </a:t>
            </a:r>
            <a:endParaRPr lang="en-US" altLang="ko-KR" sz="1200" dirty="0"/>
          </a:p>
          <a:p>
            <a:pPr marL="457200" indent="-457200">
              <a:lnSpc>
                <a:spcPct val="120000"/>
              </a:lnSpc>
              <a:buAutoNum type="arabicParenR"/>
            </a:pPr>
            <a:r>
              <a:rPr lang="ko-KR" altLang="en-US" sz="1200" dirty="0"/>
              <a:t>발표자 생각</a:t>
            </a:r>
            <a:r>
              <a:rPr lang="en-US" altLang="ko-KR" sz="1200" dirty="0"/>
              <a:t>: </a:t>
            </a:r>
            <a:r>
              <a:rPr lang="ko-KR" altLang="en-US" sz="1200" dirty="0" err="1"/>
              <a:t>제솝의</a:t>
            </a:r>
            <a:r>
              <a:rPr lang="ko-KR" altLang="en-US" sz="1200" dirty="0"/>
              <a:t> 접근은 </a:t>
            </a:r>
            <a:r>
              <a:rPr lang="ko-KR" altLang="en-US" sz="1200" dirty="0" err="1"/>
              <a:t>인간중심적인데</a:t>
            </a:r>
            <a:r>
              <a:rPr lang="en-US" altLang="ko-KR" sz="1200" dirty="0"/>
              <a:t>, Knudsen</a:t>
            </a:r>
            <a:r>
              <a:rPr lang="ko-KR" altLang="en-US" sz="1200" dirty="0"/>
              <a:t>의 비평을 어떻게 </a:t>
            </a:r>
            <a:r>
              <a:rPr lang="en-US" altLang="ko-KR" sz="1200" dirty="0"/>
              <a:t>SRA</a:t>
            </a:r>
            <a:r>
              <a:rPr lang="ko-KR" altLang="en-US" sz="1200" dirty="0"/>
              <a:t>에 결합할 것인지가 고민</a:t>
            </a:r>
            <a:r>
              <a:rPr lang="en-US" altLang="ko-KR" sz="1200" dirty="0"/>
              <a:t>. </a:t>
            </a:r>
            <a:r>
              <a:rPr lang="ko-KR" altLang="en-US" sz="1200" dirty="0"/>
              <a:t>발표자는 아직 해결 못했음</a:t>
            </a:r>
            <a:endParaRPr lang="en-US" altLang="ko-KR" sz="1200" dirty="0"/>
          </a:p>
          <a:p>
            <a:pPr marL="0" indent="0">
              <a:lnSpc>
                <a:spcPct val="120000"/>
              </a:lnSpc>
              <a:buNone/>
            </a:pPr>
            <a:r>
              <a:rPr lang="ko-KR" altLang="en-US" sz="1200" dirty="0"/>
              <a:t>연관 고민 </a:t>
            </a:r>
            <a:r>
              <a:rPr lang="en-US" altLang="ko-KR" sz="1200" dirty="0"/>
              <a:t>1: “[A]gents may be able to pursue different types of alliance strategy and so modify the selective impact upon themselves … ”(Jessop,</a:t>
            </a:r>
            <a:r>
              <a:rPr lang="ko-KR" altLang="en-US" sz="1200" dirty="0"/>
              <a:t> </a:t>
            </a:r>
            <a:r>
              <a:rPr lang="en-US" altLang="ko-KR" sz="1200" dirty="0"/>
              <a:t>2005:</a:t>
            </a:r>
            <a:r>
              <a:rPr lang="ko-KR" altLang="en-US" sz="1200" dirty="0"/>
              <a:t> </a:t>
            </a:r>
            <a:r>
              <a:rPr lang="en-US" altLang="ko-KR" sz="1200" dirty="0"/>
              <a:t>51-52) </a:t>
            </a:r>
            <a:r>
              <a:rPr lang="en-US" altLang="ko-KR" sz="1200" dirty="0">
                <a:sym typeface="Wingdings" panose="05000000000000000000" pitchFamily="2" charset="2"/>
              </a:rPr>
              <a:t> </a:t>
            </a:r>
            <a:r>
              <a:rPr lang="ko-KR" altLang="en-US" sz="1200" dirty="0">
                <a:sym typeface="Wingdings" panose="05000000000000000000" pitchFamily="2" charset="2"/>
              </a:rPr>
              <a:t>행위자</a:t>
            </a:r>
            <a:r>
              <a:rPr lang="en-US" altLang="ko-KR" sz="1200" dirty="0">
                <a:sym typeface="Wingdings" panose="05000000000000000000" pitchFamily="2" charset="2"/>
              </a:rPr>
              <a:t>(agent)</a:t>
            </a:r>
            <a:r>
              <a:rPr lang="ko-KR" altLang="en-US" sz="1200" dirty="0">
                <a:sym typeface="Wingdings" panose="05000000000000000000" pitchFamily="2" charset="2"/>
              </a:rPr>
              <a:t>의 범위를 인간에 국한시킬 것인가</a:t>
            </a:r>
            <a:r>
              <a:rPr lang="en-US" altLang="ko-KR" sz="1200" dirty="0">
                <a:sym typeface="Wingdings" panose="05000000000000000000" pitchFamily="2" charset="2"/>
              </a:rPr>
              <a:t>? </a:t>
            </a:r>
            <a:r>
              <a:rPr lang="ko-KR" altLang="en-US" sz="1200" dirty="0">
                <a:sym typeface="Wingdings" panose="05000000000000000000" pitchFamily="2" charset="2"/>
              </a:rPr>
              <a:t>발표자는 앞서 인간 너머의 국가론을 제시하면서 행위자</a:t>
            </a:r>
            <a:r>
              <a:rPr lang="en-US" altLang="ko-KR" sz="1200" dirty="0">
                <a:sym typeface="Wingdings" panose="05000000000000000000" pitchFamily="2" charset="2"/>
              </a:rPr>
              <a:t>, </a:t>
            </a:r>
            <a:r>
              <a:rPr lang="ko-KR" altLang="en-US" sz="1200" dirty="0">
                <a:sym typeface="Wingdings" panose="05000000000000000000" pitchFamily="2" charset="2"/>
              </a:rPr>
              <a:t>사회세력의 범주에 비인간 포함 제안함</a:t>
            </a:r>
            <a:r>
              <a:rPr lang="en-US" altLang="ko-KR" sz="1200" dirty="0">
                <a:sym typeface="Wingdings" panose="05000000000000000000" pitchFamily="2" charset="2"/>
              </a:rPr>
              <a:t>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ko-KR" altLang="en-US" sz="1200" dirty="0">
                <a:sym typeface="Wingdings" panose="05000000000000000000" pitchFamily="2" charset="2"/>
              </a:rPr>
              <a:t>연관 고민 </a:t>
            </a:r>
            <a:r>
              <a:rPr lang="en-US" altLang="ko-KR" sz="1200" dirty="0">
                <a:sym typeface="Wingdings" panose="05000000000000000000" pitchFamily="2" charset="2"/>
              </a:rPr>
              <a:t>2: </a:t>
            </a:r>
            <a:r>
              <a:rPr lang="ko-KR" altLang="en-US" sz="1200" dirty="0">
                <a:sym typeface="Wingdings" panose="05000000000000000000" pitchFamily="2" charset="2"/>
              </a:rPr>
              <a:t>또한</a:t>
            </a:r>
            <a:r>
              <a:rPr lang="en-US" altLang="ko-KR" sz="1200" dirty="0">
                <a:sym typeface="Wingdings" panose="05000000000000000000" pitchFamily="2" charset="2"/>
              </a:rPr>
              <a:t>, Knudsen(2023)</a:t>
            </a:r>
            <a:r>
              <a:rPr lang="ko-KR" altLang="en-US" sz="1200" dirty="0">
                <a:sym typeface="Wingdings" panose="05000000000000000000" pitchFamily="2" charset="2"/>
              </a:rPr>
              <a:t>은 신유물론 연구자들이 네트워크 효과의 차원을 넘어선 구조화된 권력을 보지 못하는 것을 비판하면서 심층 존재론을 강조했는데</a:t>
            </a:r>
            <a:r>
              <a:rPr lang="en-US" altLang="ko-KR" sz="1200" dirty="0">
                <a:sym typeface="Wingdings" panose="05000000000000000000" pitchFamily="2" charset="2"/>
              </a:rPr>
              <a:t>, </a:t>
            </a:r>
            <a:r>
              <a:rPr lang="ko-KR" altLang="en-US" sz="1200" dirty="0">
                <a:sym typeface="Wingdings" panose="05000000000000000000" pitchFamily="2" charset="2"/>
              </a:rPr>
              <a:t>그렇다면 비판적 실재론은 </a:t>
            </a:r>
            <a:r>
              <a:rPr lang="en-US" altLang="ko-KR" sz="1200" dirty="0">
                <a:sym typeface="Wingdings" panose="05000000000000000000" pitchFamily="2" charset="2"/>
              </a:rPr>
              <a:t>Real</a:t>
            </a:r>
            <a:r>
              <a:rPr lang="ko-KR" altLang="en-US" sz="1200" dirty="0">
                <a:sym typeface="Wingdings" panose="05000000000000000000" pitchFamily="2" charset="2"/>
              </a:rPr>
              <a:t>의 영역에서 관찰하기 어려운 자본주의 메커니즘 뿐만 아니라 인간중심주의로 인하여 간과된</a:t>
            </a:r>
            <a:r>
              <a:rPr lang="en-US" altLang="ko-KR" sz="1200" dirty="0">
                <a:sym typeface="Wingdings" panose="05000000000000000000" pitchFamily="2" charset="2"/>
              </a:rPr>
              <a:t>(</a:t>
            </a:r>
            <a:r>
              <a:rPr lang="ko-KR" altLang="en-US" sz="1200" dirty="0">
                <a:sym typeface="Wingdings" panose="05000000000000000000" pitchFamily="2" charset="2"/>
              </a:rPr>
              <a:t>혹은 관찰하기 어려운</a:t>
            </a:r>
            <a:r>
              <a:rPr lang="en-US" altLang="ko-KR" sz="1200" dirty="0">
                <a:sym typeface="Wingdings" panose="05000000000000000000" pitchFamily="2" charset="2"/>
              </a:rPr>
              <a:t>)</a:t>
            </a:r>
            <a:r>
              <a:rPr lang="ko-KR" altLang="en-US" sz="1200" dirty="0">
                <a:sym typeface="Wingdings" panose="05000000000000000000" pitchFamily="2" charset="2"/>
              </a:rPr>
              <a:t> 비인간의 행위성이 인간</a:t>
            </a:r>
            <a:r>
              <a:rPr lang="en-US" altLang="ko-KR" sz="1200" dirty="0">
                <a:sym typeface="Wingdings" panose="05000000000000000000" pitchFamily="2" charset="2"/>
              </a:rPr>
              <a:t>/</a:t>
            </a:r>
            <a:r>
              <a:rPr lang="ko-KR" altLang="en-US" sz="1200" dirty="0">
                <a:sym typeface="Wingdings" panose="05000000000000000000" pitchFamily="2" charset="2"/>
              </a:rPr>
              <a:t>사회에 미치는 메커니즘도 존재할 수 있음을 받아들일 수 있을까</a:t>
            </a:r>
            <a:r>
              <a:rPr lang="en-US" altLang="ko-KR" sz="1200" dirty="0">
                <a:sym typeface="Wingdings" panose="05000000000000000000" pitchFamily="2" charset="2"/>
              </a:rPr>
              <a:t>?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ko-KR" altLang="en-US" sz="1200" dirty="0">
                <a:sym typeface="Wingdings" panose="05000000000000000000" pitchFamily="2" charset="2"/>
              </a:rPr>
              <a:t>연관 고민 </a:t>
            </a:r>
            <a:r>
              <a:rPr lang="en-US" altLang="ko-KR" sz="1200" dirty="0">
                <a:sym typeface="Wingdings" panose="05000000000000000000" pitchFamily="2" charset="2"/>
              </a:rPr>
              <a:t>3: </a:t>
            </a:r>
            <a:r>
              <a:rPr lang="ko-KR" altLang="en-US" sz="1200" dirty="0">
                <a:sym typeface="Wingdings" panose="05000000000000000000" pitchFamily="2" charset="2"/>
              </a:rPr>
              <a:t>비판적 실재론에 근거한 전략관계적 접근이 강조하는 관계적인 것과 </a:t>
            </a:r>
            <a:r>
              <a:rPr lang="ko-KR" altLang="en-US" sz="1200" dirty="0" err="1">
                <a:sym typeface="Wingdings" panose="05000000000000000000" pitchFamily="2" charset="2"/>
              </a:rPr>
              <a:t>신유물론에서</a:t>
            </a:r>
            <a:r>
              <a:rPr lang="ko-KR" altLang="en-US" sz="1200" dirty="0">
                <a:sym typeface="Wingdings" panose="05000000000000000000" pitchFamily="2" charset="2"/>
              </a:rPr>
              <a:t> 강조하는 관계적인 것은 어디까지 상호 유사하고</a:t>
            </a:r>
            <a:r>
              <a:rPr lang="en-US" altLang="ko-KR" sz="1200" dirty="0">
                <a:sym typeface="Wingdings" panose="05000000000000000000" pitchFamily="2" charset="2"/>
              </a:rPr>
              <a:t>, </a:t>
            </a:r>
            <a:r>
              <a:rPr lang="ko-KR" altLang="en-US" sz="1200" dirty="0">
                <a:sym typeface="Wingdings" panose="05000000000000000000" pitchFamily="2" charset="2"/>
              </a:rPr>
              <a:t>차이가 있고</a:t>
            </a:r>
            <a:r>
              <a:rPr lang="en-US" altLang="ko-KR" sz="1200" dirty="0">
                <a:sym typeface="Wingdings" panose="05000000000000000000" pitchFamily="2" charset="2"/>
              </a:rPr>
              <a:t>, </a:t>
            </a:r>
            <a:r>
              <a:rPr lang="ko-KR" altLang="en-US" sz="1200" dirty="0">
                <a:sym typeface="Wingdings" panose="05000000000000000000" pitchFamily="2" charset="2"/>
              </a:rPr>
              <a:t>상호</a:t>
            </a:r>
            <a:r>
              <a:rPr lang="en-US" altLang="ko-KR" sz="1200" dirty="0">
                <a:sym typeface="Wingdings" panose="05000000000000000000" pitchFamily="2" charset="2"/>
              </a:rPr>
              <a:t> </a:t>
            </a:r>
            <a:r>
              <a:rPr lang="ko-KR" altLang="en-US" sz="1200" dirty="0">
                <a:sym typeface="Wingdings" panose="05000000000000000000" pitchFamily="2" charset="2"/>
              </a:rPr>
              <a:t>생산적 결합이 가능할까</a:t>
            </a:r>
            <a:r>
              <a:rPr lang="en-US" altLang="ko-KR" sz="1200" dirty="0">
                <a:sym typeface="Wingdings" panose="05000000000000000000" pitchFamily="2" charset="2"/>
              </a:rPr>
              <a:t>?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ko-KR" sz="1200" dirty="0">
                <a:sym typeface="Wingdings" panose="05000000000000000000" pitchFamily="2" charset="2"/>
              </a:rPr>
              <a:t></a:t>
            </a:r>
            <a:r>
              <a:rPr lang="ko-KR" altLang="en-US" sz="1200" dirty="0">
                <a:sym typeface="Wingdings" panose="05000000000000000000" pitchFamily="2" charset="2"/>
              </a:rPr>
              <a:t> 그동안 </a:t>
            </a:r>
            <a:r>
              <a:rPr lang="ko-KR" altLang="en-US" sz="1200" dirty="0" err="1">
                <a:sym typeface="Wingdings" panose="05000000000000000000" pitchFamily="2" charset="2"/>
              </a:rPr>
              <a:t>제솝의</a:t>
            </a:r>
            <a:r>
              <a:rPr lang="ko-KR" altLang="en-US" sz="1200" dirty="0">
                <a:sym typeface="Wingdings" panose="05000000000000000000" pitchFamily="2" charset="2"/>
              </a:rPr>
              <a:t> 통찰에 의존하여 국가</a:t>
            </a:r>
            <a:r>
              <a:rPr lang="en-US" altLang="ko-KR" sz="1200" dirty="0">
                <a:sym typeface="Wingdings" panose="05000000000000000000" pitchFamily="2" charset="2"/>
              </a:rPr>
              <a:t>-</a:t>
            </a:r>
            <a:r>
              <a:rPr lang="ko-KR" altLang="en-US" sz="1200" dirty="0">
                <a:sym typeface="Wingdings" panose="05000000000000000000" pitchFamily="2" charset="2"/>
              </a:rPr>
              <a:t>자연을 연구했던 발표자는 궁극적으로 위와 같은 고민을 해결하기 위해서는 그의 브랜드를 이제 나의 옷에서 뗄 시점이 아닌가라는 생각이 어렴풋이 들기 시작하고 있음  </a:t>
            </a:r>
            <a:r>
              <a:rPr lang="en-US" altLang="ko-KR" sz="1200" dirty="0">
                <a:sym typeface="Wingdings" panose="05000000000000000000" pitchFamily="2" charset="2"/>
              </a:rPr>
              <a:t>  </a:t>
            </a:r>
            <a:r>
              <a:rPr lang="en-US" altLang="ko-KR" sz="1200" dirty="0"/>
              <a:t>  </a:t>
            </a:r>
            <a:r>
              <a:rPr lang="ko-KR" altLang="en-US" sz="1200" dirty="0"/>
              <a:t>  </a:t>
            </a:r>
            <a:r>
              <a:rPr lang="en-US" altLang="ko-KR" sz="1200" dirty="0"/>
              <a:t> 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A51A5A9D-824A-4C9D-8487-254BFF84A4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5234" y="5071382"/>
            <a:ext cx="3872785" cy="159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6608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34B9413-0E56-43FC-9E54-C86E3F466F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갈무리 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7E7E03A-4DAF-4DD7-B61D-335046E38B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o-KR" altLang="en-US" dirty="0"/>
              <a:t>앞으로의 방향  </a:t>
            </a:r>
            <a:endParaRPr lang="en-US" altLang="ko-KR" dirty="0"/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r>
              <a:rPr lang="en-US" altLang="ko-KR" dirty="0"/>
              <a:t>1. </a:t>
            </a:r>
            <a:r>
              <a:rPr lang="ko-KR" altLang="en-US" dirty="0" err="1"/>
              <a:t>제솝을</a:t>
            </a:r>
            <a:r>
              <a:rPr lang="ko-KR" altLang="en-US" dirty="0"/>
              <a:t> </a:t>
            </a:r>
            <a:r>
              <a:rPr lang="ko-KR" altLang="en-US" b="1" dirty="0"/>
              <a:t>통한</a:t>
            </a:r>
            <a:r>
              <a:rPr lang="ko-KR" altLang="en-US" dirty="0"/>
              <a:t> 전략관계적 국가이론 연구의 필요</a:t>
            </a:r>
            <a:endParaRPr lang="en-US" altLang="ko-KR" dirty="0"/>
          </a:p>
          <a:p>
            <a:pPr marL="0" indent="0">
              <a:buNone/>
            </a:pPr>
            <a:r>
              <a:rPr lang="en-US" altLang="ko-KR" dirty="0"/>
              <a:t>2. </a:t>
            </a:r>
            <a:r>
              <a:rPr lang="ko-KR" altLang="en-US" dirty="0" err="1"/>
              <a:t>제솝을</a:t>
            </a:r>
            <a:r>
              <a:rPr lang="ko-KR" altLang="en-US" dirty="0"/>
              <a:t> </a:t>
            </a:r>
            <a:r>
              <a:rPr lang="ko-KR" altLang="en-US" b="1" dirty="0"/>
              <a:t>넘어선</a:t>
            </a:r>
            <a:r>
              <a:rPr lang="ko-KR" altLang="en-US" dirty="0"/>
              <a:t> 전략관계적 국가이론 연구의 필요 </a:t>
            </a:r>
          </a:p>
        </p:txBody>
      </p:sp>
    </p:spTree>
    <p:extLst>
      <p:ext uri="{BB962C8B-B14F-4D97-AF65-F5344CB8AC3E}">
        <p14:creationId xmlns:p14="http://schemas.microsoft.com/office/powerpoint/2010/main" val="8673697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EC4CC1F-CB56-4A91-9BC4-4E9CA86C9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C537964-D30C-4E39-BA39-5D6EDF5133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780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ko-KR" sz="4400" dirty="0"/>
          </a:p>
          <a:p>
            <a:pPr marL="0" indent="0">
              <a:buNone/>
            </a:pPr>
            <a:endParaRPr lang="en-US" altLang="ko-KR" sz="4400" dirty="0"/>
          </a:p>
          <a:p>
            <a:pPr marL="0" indent="0">
              <a:buNone/>
            </a:pPr>
            <a:endParaRPr lang="en-US" altLang="ko-KR" sz="4400" dirty="0"/>
          </a:p>
          <a:p>
            <a:pPr marL="0" indent="0">
              <a:buNone/>
            </a:pPr>
            <a:r>
              <a:rPr lang="en-US" altLang="ko-KR" sz="4400" dirty="0"/>
              <a:t>                  </a:t>
            </a:r>
            <a:r>
              <a:rPr lang="ko-KR" altLang="en-US" sz="4400" dirty="0"/>
              <a:t>감사합니다</a:t>
            </a:r>
            <a:r>
              <a:rPr lang="en-US" altLang="ko-KR" sz="4400" dirty="0"/>
              <a:t>!!</a:t>
            </a:r>
            <a:endParaRPr lang="ko-KR" altLang="en-US" sz="4400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D403881F-CE9E-4F94-8A9E-732E6C20AD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3733" y="965200"/>
            <a:ext cx="762000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863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E2BF4C9-5863-4EAC-B6C5-1DCAA3FE34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3600" dirty="0"/>
              <a:t>발표순서 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2C5F0A1-5CB0-4EBB-AE3C-3D5E4F3E78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972800" cy="4558242"/>
          </a:xfrm>
        </p:spPr>
        <p:txBody>
          <a:bodyPr>
            <a:normAutofit fontScale="70000" lnSpcReduction="20000"/>
          </a:bodyPr>
          <a:lstStyle/>
          <a:p>
            <a:r>
              <a:rPr lang="ko-KR" altLang="en-US" sz="3200" dirty="0"/>
              <a:t>전략관계적 국가이론의 정치생태학적 의의 </a:t>
            </a:r>
            <a:endParaRPr lang="en-US" altLang="ko-KR" sz="3200" dirty="0"/>
          </a:p>
          <a:p>
            <a:pPr>
              <a:lnSpc>
                <a:spcPct val="120000"/>
              </a:lnSpc>
              <a:buFontTx/>
              <a:buChar char="-"/>
            </a:pPr>
            <a:r>
              <a:rPr lang="ko-KR" altLang="en-US" dirty="0"/>
              <a:t>정치생태학적 측면에서 밥 </a:t>
            </a:r>
            <a:r>
              <a:rPr lang="ko-KR" altLang="en-US" dirty="0" err="1"/>
              <a:t>제솝의</a:t>
            </a:r>
            <a:r>
              <a:rPr lang="ko-KR" altLang="en-US" dirty="0"/>
              <a:t> </a:t>
            </a:r>
            <a:r>
              <a:rPr lang="ko-KR" altLang="en-US" dirty="0" err="1"/>
              <a:t>풀란차스</a:t>
            </a:r>
            <a:r>
              <a:rPr lang="ko-KR" altLang="en-US" dirty="0"/>
              <a:t> 해석</a:t>
            </a:r>
            <a:r>
              <a:rPr lang="en-US" altLang="ko-KR" dirty="0"/>
              <a:t>(2007)</a:t>
            </a:r>
            <a:r>
              <a:rPr lang="ko-KR" altLang="en-US" dirty="0"/>
              <a:t>과</a:t>
            </a:r>
            <a:r>
              <a:rPr lang="en-US" altLang="ko-KR" dirty="0"/>
              <a:t> </a:t>
            </a:r>
            <a:r>
              <a:rPr lang="ko-KR" altLang="en-US" dirty="0"/>
              <a:t>그린뉴딜 분석</a:t>
            </a:r>
            <a:r>
              <a:rPr lang="en-US" altLang="ko-KR" dirty="0"/>
              <a:t>(2012)</a:t>
            </a:r>
          </a:p>
          <a:p>
            <a:pPr>
              <a:lnSpc>
                <a:spcPct val="120000"/>
              </a:lnSpc>
              <a:buFontTx/>
              <a:buChar char="-"/>
            </a:pPr>
            <a:r>
              <a:rPr lang="ko-KR" altLang="en-US" dirty="0"/>
              <a:t>전략관계적 국가이론에</a:t>
            </a:r>
            <a:r>
              <a:rPr lang="en-US" altLang="ko-KR" dirty="0"/>
              <a:t> </a:t>
            </a:r>
            <a:r>
              <a:rPr lang="ko-KR" altLang="en-US" dirty="0"/>
              <a:t>근거한 국가</a:t>
            </a:r>
            <a:r>
              <a:rPr lang="en-US" altLang="ko-KR" dirty="0"/>
              <a:t>-</a:t>
            </a:r>
            <a:r>
              <a:rPr lang="ko-KR" altLang="en-US" dirty="0"/>
              <a:t>자연 관계</a:t>
            </a:r>
            <a:r>
              <a:rPr lang="en-US" altLang="ko-KR" dirty="0"/>
              <a:t>(state-nature relation)</a:t>
            </a:r>
            <a:r>
              <a:rPr lang="ko-KR" altLang="en-US" dirty="0"/>
              <a:t>의 이론화</a:t>
            </a:r>
            <a:r>
              <a:rPr lang="en-US" altLang="ko-KR" dirty="0"/>
              <a:t>(Hwang, 2015)</a:t>
            </a:r>
          </a:p>
          <a:p>
            <a:pPr marL="0" indent="0">
              <a:buNone/>
            </a:pPr>
            <a:r>
              <a:rPr lang="ko-KR" altLang="en-US" dirty="0"/>
              <a:t> </a:t>
            </a:r>
            <a:endParaRPr lang="en-US" altLang="ko-KR" sz="3000" dirty="0"/>
          </a:p>
          <a:p>
            <a:r>
              <a:rPr lang="ko-KR" altLang="en-US" sz="3200" dirty="0"/>
              <a:t>전략관계적 국가이론의 정치생태학적 한계 </a:t>
            </a:r>
            <a:endParaRPr lang="en-US" altLang="ko-KR" sz="3200" dirty="0"/>
          </a:p>
          <a:p>
            <a:pPr>
              <a:lnSpc>
                <a:spcPct val="120000"/>
              </a:lnSpc>
              <a:buFontTx/>
              <a:buChar char="-"/>
            </a:pPr>
            <a:r>
              <a:rPr lang="ko-KR" altLang="en-US" dirty="0"/>
              <a:t>인간중심주의의 맹점과 인간 너머의 국가이론 모색</a:t>
            </a:r>
            <a:r>
              <a:rPr lang="en-US" altLang="ko-KR" dirty="0"/>
              <a:t>(Hwang, 2021)</a:t>
            </a:r>
          </a:p>
          <a:p>
            <a:pPr>
              <a:lnSpc>
                <a:spcPct val="120000"/>
              </a:lnSpc>
              <a:buFontTx/>
              <a:buChar char="-"/>
            </a:pPr>
            <a:r>
              <a:rPr lang="ko-KR" altLang="en-US" dirty="0"/>
              <a:t>사회이론으로서 </a:t>
            </a:r>
            <a:r>
              <a:rPr lang="en-US" altLang="ko-KR" dirty="0"/>
              <a:t>SRA</a:t>
            </a:r>
            <a:r>
              <a:rPr lang="ko-KR" altLang="en-US" dirty="0"/>
              <a:t>에서 사회구조와 </a:t>
            </a:r>
            <a:r>
              <a:rPr lang="ko-KR" altLang="en-US" dirty="0" err="1"/>
              <a:t>행위성</a:t>
            </a:r>
            <a:r>
              <a:rPr lang="ko-KR" altLang="en-US" dirty="0"/>
              <a:t> 관계의 이해 심화</a:t>
            </a:r>
            <a:r>
              <a:rPr lang="en-US" altLang="ko-KR" dirty="0"/>
              <a:t>(</a:t>
            </a:r>
            <a:r>
              <a:rPr lang="ko-KR" altLang="en-US" dirty="0"/>
              <a:t>박지훈</a:t>
            </a:r>
            <a:r>
              <a:rPr lang="en-US" altLang="ko-KR" dirty="0"/>
              <a:t>, 2022)</a:t>
            </a:r>
          </a:p>
          <a:p>
            <a:pPr>
              <a:lnSpc>
                <a:spcPct val="120000"/>
              </a:lnSpc>
              <a:buFontTx/>
              <a:buChar char="-"/>
            </a:pPr>
            <a:r>
              <a:rPr lang="en-US" altLang="ko-KR" dirty="0"/>
              <a:t>“</a:t>
            </a:r>
            <a:r>
              <a:rPr lang="ko-KR" altLang="en-US" dirty="0"/>
              <a:t>비판적 실재론</a:t>
            </a:r>
            <a:r>
              <a:rPr lang="en-US" altLang="ko-KR" dirty="0"/>
              <a:t>-</a:t>
            </a:r>
            <a:r>
              <a:rPr lang="ko-KR" altLang="en-US" dirty="0"/>
              <a:t>정치생태학</a:t>
            </a:r>
            <a:r>
              <a:rPr lang="en-US" altLang="ko-KR" dirty="0"/>
              <a:t>-SRA” </a:t>
            </a:r>
            <a:r>
              <a:rPr lang="ko-KR" altLang="en-US" dirty="0"/>
              <a:t>관계의 구체화</a:t>
            </a:r>
            <a:r>
              <a:rPr lang="en-US" altLang="ko-KR" dirty="0"/>
              <a:t>: </a:t>
            </a:r>
            <a:r>
              <a:rPr lang="ko-KR" altLang="en-US" dirty="0"/>
              <a:t>미완의 과제  </a:t>
            </a:r>
            <a:r>
              <a:rPr lang="en-US" altLang="ko-KR" dirty="0"/>
              <a:t> </a:t>
            </a:r>
          </a:p>
          <a:p>
            <a:pPr>
              <a:lnSpc>
                <a:spcPct val="120000"/>
              </a:lnSpc>
              <a:buFontTx/>
              <a:buChar char="-"/>
            </a:pPr>
            <a:endParaRPr lang="en-US" altLang="ko-KR" dirty="0"/>
          </a:p>
          <a:p>
            <a:pPr>
              <a:lnSpc>
                <a:spcPct val="120000"/>
              </a:lnSpc>
            </a:pPr>
            <a:r>
              <a:rPr lang="ko-KR" altLang="en-US" sz="3200" dirty="0"/>
              <a:t>갈무리  </a:t>
            </a:r>
            <a:r>
              <a:rPr lang="en-US" altLang="ko-KR" sz="3200" dirty="0"/>
              <a:t> </a:t>
            </a:r>
            <a:r>
              <a:rPr lang="ko-KR" altLang="en-US" sz="3200" dirty="0"/>
              <a:t> </a:t>
            </a:r>
            <a:r>
              <a:rPr lang="en-US" altLang="ko-KR" sz="3200" dirty="0"/>
              <a:t> </a:t>
            </a:r>
            <a:r>
              <a:rPr lang="ko-KR" altLang="en-US" dirty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10991553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67BB148-2E96-45A8-AB75-BD7FB80EEC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8D9174C-86B7-4F82-ACE3-089748DD53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ko-KR" sz="4000" dirty="0"/>
          </a:p>
          <a:p>
            <a:pPr marL="0" indent="0">
              <a:buNone/>
            </a:pPr>
            <a:r>
              <a:rPr lang="en-US" altLang="ko-KR" sz="4000" dirty="0"/>
              <a:t>1. </a:t>
            </a:r>
            <a:r>
              <a:rPr lang="ko-KR" altLang="en-US" sz="4000" dirty="0"/>
              <a:t>전략관계적 국가이론의 정치생태학적 의의 </a:t>
            </a:r>
            <a:endParaRPr lang="en-US" altLang="ko-KR" sz="4000" dirty="0"/>
          </a:p>
          <a:p>
            <a:pPr marL="0" indent="0">
              <a:buNone/>
            </a:pP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49937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BACC86E-82C2-4B5F-9AEB-4CBF70E152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ko-KR" altLang="en-US" sz="3200" dirty="0"/>
              <a:t>정치생태학적 측면에서 </a:t>
            </a:r>
            <a:r>
              <a:rPr lang="ko-KR" altLang="en-US" sz="3200" dirty="0" err="1"/>
              <a:t>제솝의</a:t>
            </a:r>
            <a:r>
              <a:rPr lang="ko-KR" altLang="en-US" sz="3200" dirty="0"/>
              <a:t> </a:t>
            </a:r>
            <a:r>
              <a:rPr lang="ko-KR" altLang="en-US" sz="3200" dirty="0" err="1"/>
              <a:t>풀란차스</a:t>
            </a:r>
            <a:r>
              <a:rPr lang="ko-KR" altLang="en-US" sz="3200" dirty="0"/>
              <a:t> 해석</a:t>
            </a:r>
            <a:r>
              <a:rPr lang="en-US" altLang="ko-KR" sz="3200" dirty="0"/>
              <a:t> </a:t>
            </a:r>
            <a:endParaRPr lang="ko-KR" altLang="en-US" sz="3200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CE7A3D8-88D2-4D2C-92C7-C89BFBCFE2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66725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buFontTx/>
              <a:buChar char="-"/>
            </a:pPr>
            <a:r>
              <a:rPr lang="ko-KR" altLang="en-US" dirty="0" err="1"/>
              <a:t>풀란차스는</a:t>
            </a:r>
            <a:r>
              <a:rPr lang="ko-KR" altLang="en-US" dirty="0"/>
              <a:t> 자본주의 위기 분석에서 생태적 요인을 언급하지 않음</a:t>
            </a:r>
            <a:endParaRPr lang="en-US" altLang="ko-KR" dirty="0"/>
          </a:p>
          <a:p>
            <a:pPr>
              <a:lnSpc>
                <a:spcPct val="120000"/>
              </a:lnSpc>
              <a:buFontTx/>
              <a:buChar char="-"/>
            </a:pPr>
            <a:r>
              <a:rPr lang="ko-KR" altLang="en-US" dirty="0"/>
              <a:t>시대적으로 </a:t>
            </a:r>
            <a:r>
              <a:rPr lang="ko-KR" altLang="en-US" dirty="0" err="1"/>
              <a:t>풀란차스의</a:t>
            </a:r>
            <a:r>
              <a:rPr lang="ko-KR" altLang="en-US" dirty="0"/>
              <a:t> 주요 관심사인 당시 그리스</a:t>
            </a:r>
            <a:r>
              <a:rPr lang="en-US" altLang="ko-KR" dirty="0"/>
              <a:t>, </a:t>
            </a:r>
            <a:r>
              <a:rPr lang="ko-KR" altLang="en-US" dirty="0"/>
              <a:t>프랑스 정치에서 녹색정치는 부차적이었음</a:t>
            </a:r>
            <a:r>
              <a:rPr lang="en-US" altLang="ko-KR" dirty="0"/>
              <a:t>. </a:t>
            </a:r>
            <a:r>
              <a:rPr lang="ko-KR" altLang="en-US" dirty="0"/>
              <a:t>계급운동에서 환경운동은 여성운동</a:t>
            </a:r>
            <a:r>
              <a:rPr lang="en-US" altLang="ko-KR" dirty="0"/>
              <a:t>, </a:t>
            </a:r>
            <a:r>
              <a:rPr lang="ko-KR" altLang="en-US" dirty="0"/>
              <a:t>학생운동과 같은 보조적 위상</a:t>
            </a:r>
            <a:endParaRPr lang="en-US" altLang="ko-KR" dirty="0"/>
          </a:p>
          <a:p>
            <a:pPr>
              <a:lnSpc>
                <a:spcPct val="120000"/>
              </a:lnSpc>
              <a:buFontTx/>
              <a:buChar char="-"/>
            </a:pPr>
            <a:r>
              <a:rPr lang="en-US" altLang="ko-KR" dirty="0"/>
              <a:t>70</a:t>
            </a:r>
            <a:r>
              <a:rPr lang="ko-KR" altLang="en-US" dirty="0"/>
              <a:t>년대 중반 포디즘 위기</a:t>
            </a:r>
            <a:r>
              <a:rPr lang="en-US" altLang="ko-KR" dirty="0"/>
              <a:t>, </a:t>
            </a:r>
            <a:r>
              <a:rPr lang="ko-KR" altLang="en-US" dirty="0"/>
              <a:t>제</a:t>
            </a:r>
            <a:r>
              <a:rPr lang="en-US" altLang="ko-KR" dirty="0"/>
              <a:t>1~2</a:t>
            </a:r>
            <a:r>
              <a:rPr lang="ko-KR" altLang="en-US" dirty="0"/>
              <a:t>차 오일쇼크는 지속적인 자본축적에서 환경적 한계를 확인시킨 계기</a:t>
            </a:r>
            <a:r>
              <a:rPr lang="en-US" altLang="ko-KR" dirty="0"/>
              <a:t>. 1979</a:t>
            </a:r>
            <a:r>
              <a:rPr lang="ko-KR" altLang="en-US" dirty="0"/>
              <a:t>년에 생을 마감한 </a:t>
            </a:r>
            <a:r>
              <a:rPr lang="ko-KR" altLang="en-US" dirty="0" err="1"/>
              <a:t>풀란차스도</a:t>
            </a:r>
            <a:r>
              <a:rPr lang="ko-KR" altLang="en-US" dirty="0"/>
              <a:t> 이런 변화를 목격했겠지만</a:t>
            </a:r>
            <a:r>
              <a:rPr lang="en-US" altLang="ko-KR" dirty="0"/>
              <a:t>, </a:t>
            </a:r>
            <a:r>
              <a:rPr lang="ko-KR" altLang="en-US" dirty="0"/>
              <a:t>말년에 이를 분석할 여유가 없었을 듯</a:t>
            </a:r>
            <a:r>
              <a:rPr lang="en-US" altLang="ko-KR" dirty="0"/>
              <a:t> 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à"/>
            </a:pPr>
            <a:r>
              <a:rPr lang="ko-KR" altLang="en-US" dirty="0">
                <a:sym typeface="Wingdings" panose="05000000000000000000" pitchFamily="2" charset="2"/>
              </a:rPr>
              <a:t>결론적으로 </a:t>
            </a:r>
            <a:r>
              <a:rPr lang="ko-KR" altLang="en-US" dirty="0" err="1">
                <a:sym typeface="Wingdings" panose="05000000000000000000" pitchFamily="2" charset="2"/>
              </a:rPr>
              <a:t>제솝은</a:t>
            </a:r>
            <a:r>
              <a:rPr lang="ko-KR" altLang="en-US" dirty="0">
                <a:sym typeface="Wingdings" panose="05000000000000000000" pitchFamily="2" charset="2"/>
              </a:rPr>
              <a:t> </a:t>
            </a:r>
            <a:r>
              <a:rPr lang="ko-KR" altLang="en-US" dirty="0" err="1">
                <a:sym typeface="Wingdings" panose="05000000000000000000" pitchFamily="2" charset="2"/>
              </a:rPr>
              <a:t>풀란차스가</a:t>
            </a:r>
            <a:r>
              <a:rPr lang="ko-KR" altLang="en-US" dirty="0">
                <a:sym typeface="Wingdings" panose="05000000000000000000" pitchFamily="2" charset="2"/>
              </a:rPr>
              <a:t> 자본과 자연이 맺는 독특한 신진대사 상호작용을 간과했음을 지적함</a:t>
            </a:r>
            <a:endParaRPr lang="en-US" altLang="ko-KR" dirty="0">
              <a:sym typeface="Wingdings" panose="05000000000000000000" pitchFamily="2" charset="2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à"/>
            </a:pPr>
            <a:r>
              <a:rPr lang="ko-KR" altLang="en-US" dirty="0" err="1">
                <a:sym typeface="Wingdings" panose="05000000000000000000" pitchFamily="2" charset="2"/>
              </a:rPr>
              <a:t>제솝은</a:t>
            </a:r>
            <a:r>
              <a:rPr lang="ko-KR" altLang="en-US" dirty="0">
                <a:sym typeface="Wingdings" panose="05000000000000000000" pitchFamily="2" charset="2"/>
              </a:rPr>
              <a:t> </a:t>
            </a:r>
            <a:r>
              <a:rPr lang="ko-KR" altLang="en-US" dirty="0" err="1">
                <a:sym typeface="Wingdings" panose="05000000000000000000" pitchFamily="2" charset="2"/>
              </a:rPr>
              <a:t>풀란차스를</a:t>
            </a:r>
            <a:r>
              <a:rPr lang="ko-KR" altLang="en-US" dirty="0">
                <a:sym typeface="Wingdings" panose="05000000000000000000" pitchFamily="2" charset="2"/>
              </a:rPr>
              <a:t> 평가하면서 현대 국가에서 자본주의와 자연 간의 유기적 관계에 대한 이해의 중요성과 경제</a:t>
            </a:r>
            <a:r>
              <a:rPr lang="en-US" altLang="ko-KR" dirty="0">
                <a:sym typeface="Wingdings" panose="05000000000000000000" pitchFamily="2" charset="2"/>
              </a:rPr>
              <a:t>-</a:t>
            </a:r>
            <a:r>
              <a:rPr lang="ko-KR" altLang="en-US" dirty="0">
                <a:sym typeface="Wingdings" panose="05000000000000000000" pitchFamily="2" charset="2"/>
              </a:rPr>
              <a:t>정치</a:t>
            </a:r>
            <a:r>
              <a:rPr lang="en-US" altLang="ko-KR" dirty="0">
                <a:sym typeface="Wingdings" panose="05000000000000000000" pitchFamily="2" charset="2"/>
              </a:rPr>
              <a:t>-</a:t>
            </a:r>
            <a:r>
              <a:rPr lang="ko-KR" altLang="en-US" dirty="0">
                <a:sym typeface="Wingdings" panose="05000000000000000000" pitchFamily="2" charset="2"/>
              </a:rPr>
              <a:t>이념 투쟁에서 자연이 핵심적 역할을 맡았음을 강조함  </a:t>
            </a:r>
            <a:r>
              <a:rPr lang="ko-KR" altLang="en-US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126183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46C8B17-4A77-44EE-9367-B3DF7F4AF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76743"/>
            <a:ext cx="10515600" cy="1325563"/>
          </a:xfrm>
        </p:spPr>
        <p:txBody>
          <a:bodyPr>
            <a:normAutofit/>
          </a:bodyPr>
          <a:lstStyle/>
          <a:p>
            <a:r>
              <a:rPr lang="ko-KR" altLang="en-US" sz="3200" dirty="0"/>
              <a:t>정치생태학적 측면에서 </a:t>
            </a:r>
            <a:r>
              <a:rPr lang="ko-KR" altLang="en-US" sz="3200" dirty="0" err="1"/>
              <a:t>제솝의</a:t>
            </a:r>
            <a:r>
              <a:rPr lang="ko-KR" altLang="en-US" sz="3200" dirty="0"/>
              <a:t> </a:t>
            </a:r>
            <a:r>
              <a:rPr lang="ko-KR" altLang="en-US" sz="3200" dirty="0" err="1"/>
              <a:t>풀란차스</a:t>
            </a:r>
            <a:r>
              <a:rPr lang="ko-KR" altLang="en-US" sz="3200" dirty="0"/>
              <a:t> 해석</a:t>
            </a:r>
            <a:r>
              <a:rPr lang="en-US" altLang="ko-KR" sz="3200" dirty="0"/>
              <a:t> </a:t>
            </a:r>
            <a:endParaRPr lang="ko-KR" altLang="en-US" sz="3200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338E8B6-872F-4CD1-A94A-1D82005508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77887"/>
            <a:ext cx="10515600" cy="5980113"/>
          </a:xfrm>
        </p:spPr>
        <p:txBody>
          <a:bodyPr>
            <a:normAutofit fontScale="32500" lnSpcReduction="20000"/>
          </a:bodyPr>
          <a:lstStyle/>
          <a:p>
            <a:pPr>
              <a:lnSpc>
                <a:spcPct val="120000"/>
              </a:lnSpc>
            </a:pPr>
            <a:r>
              <a:rPr lang="ko-KR" altLang="en-US" sz="3800" dirty="0" err="1"/>
              <a:t>제솝의</a:t>
            </a:r>
            <a:r>
              <a:rPr lang="ko-KR" altLang="en-US" sz="3800" dirty="0"/>
              <a:t> 합리적 추정</a:t>
            </a:r>
            <a:r>
              <a:rPr lang="en-US" altLang="ko-KR" sz="3800" dirty="0"/>
              <a:t>(Jessop,</a:t>
            </a:r>
            <a:r>
              <a:rPr lang="ko-KR" altLang="en-US" sz="3800" dirty="0"/>
              <a:t> </a:t>
            </a:r>
            <a:r>
              <a:rPr lang="en-US" altLang="ko-KR" sz="3800" dirty="0"/>
              <a:t>2007): </a:t>
            </a:r>
            <a:r>
              <a:rPr lang="ko-KR" altLang="en-US" sz="3800" dirty="0" err="1"/>
              <a:t>풀란차스가</a:t>
            </a:r>
            <a:r>
              <a:rPr lang="ko-KR" altLang="en-US" sz="3800" dirty="0"/>
              <a:t> 지금 살아있었다면</a:t>
            </a:r>
            <a:r>
              <a:rPr lang="en-US" altLang="ko-KR" sz="3800" dirty="0"/>
              <a:t>..</a:t>
            </a:r>
          </a:p>
          <a:p>
            <a:pPr marL="514350" indent="-514350">
              <a:lnSpc>
                <a:spcPct val="120000"/>
              </a:lnSpc>
              <a:buAutoNum type="arabicPeriod"/>
            </a:pPr>
            <a:r>
              <a:rPr lang="ko-KR" altLang="en-US" sz="3700" dirty="0" err="1"/>
              <a:t>풀란차스는</a:t>
            </a:r>
            <a:r>
              <a:rPr lang="ko-KR" altLang="en-US" sz="3700" dirty="0"/>
              <a:t> 자연과 인간 사이의 관계에 대해 생태중심주의적 설명이나 인간중심주의적</a:t>
            </a:r>
            <a:r>
              <a:rPr lang="en-US" altLang="ko-KR" sz="3700" dirty="0"/>
              <a:t> </a:t>
            </a:r>
            <a:r>
              <a:rPr lang="ko-KR" altLang="en-US" sz="3700" dirty="0"/>
              <a:t>설명 모두를 거부했을 것</a:t>
            </a:r>
            <a:r>
              <a:rPr lang="en-US" altLang="ko-KR" sz="3700" dirty="0"/>
              <a:t>. </a:t>
            </a:r>
            <a:r>
              <a:rPr lang="ko-KR" altLang="en-US" sz="3700" dirty="0"/>
              <a:t>대신</a:t>
            </a:r>
            <a:r>
              <a:rPr lang="en-US" altLang="ko-KR" sz="3700" dirty="0"/>
              <a:t>, </a:t>
            </a:r>
            <a:r>
              <a:rPr lang="ko-KR" altLang="en-US" sz="3700" dirty="0"/>
              <a:t>자연과 인간성의 형식들</a:t>
            </a:r>
            <a:r>
              <a:rPr lang="en-US" altLang="ko-KR" sz="3700" dirty="0"/>
              <a:t>, </a:t>
            </a:r>
            <a:r>
              <a:rPr lang="ko-KR" altLang="en-US" sz="3700" dirty="0"/>
              <a:t>그리고 물론 그것들의 변화하는 연결 양상에 대한 비판적이고 </a:t>
            </a:r>
            <a:r>
              <a:rPr lang="ko-KR" altLang="en-US" sz="3700" dirty="0" err="1"/>
              <a:t>역사화된</a:t>
            </a:r>
            <a:r>
              <a:rPr lang="ko-KR" altLang="en-US" sz="3700" dirty="0"/>
              <a:t> 관계적 접근을 선호했을 것</a:t>
            </a:r>
            <a:r>
              <a:rPr lang="en-US" altLang="ko-KR" sz="3700" dirty="0"/>
              <a:t>. </a:t>
            </a:r>
            <a:r>
              <a:rPr lang="ko-KR" altLang="en-US" sz="3700" dirty="0"/>
              <a:t>또한 그는 </a:t>
            </a:r>
            <a:r>
              <a:rPr lang="en-US" altLang="ko-KR" sz="3700" dirty="0"/>
              <a:t>1</a:t>
            </a:r>
            <a:r>
              <a:rPr lang="ko-KR" altLang="en-US" sz="3700" dirty="0"/>
              <a:t>차 자연</a:t>
            </a:r>
            <a:r>
              <a:rPr lang="en-US" altLang="ko-KR" sz="3700" dirty="0"/>
              <a:t>(first nature) </a:t>
            </a:r>
            <a:r>
              <a:rPr lang="ko-KR" altLang="en-US" sz="3700" dirty="0"/>
              <a:t>또는 </a:t>
            </a:r>
            <a:r>
              <a:rPr lang="en-US" altLang="ko-KR" sz="3700" dirty="0"/>
              <a:t>2</a:t>
            </a:r>
            <a:r>
              <a:rPr lang="ko-KR" altLang="en-US" sz="3700" dirty="0"/>
              <a:t>차 자연</a:t>
            </a:r>
            <a:r>
              <a:rPr lang="en-US" altLang="ko-KR" sz="3700" dirty="0"/>
              <a:t>(second nature)</a:t>
            </a:r>
            <a:r>
              <a:rPr lang="ko-KR" altLang="en-US" sz="3700" dirty="0"/>
              <a:t>을 자본 축적의 논리만으로 환원하여 설명하려 하지 않았을 것</a:t>
            </a:r>
            <a:endParaRPr lang="en-US" altLang="ko-KR" sz="3700" dirty="0"/>
          </a:p>
          <a:p>
            <a:pPr marL="514350" indent="-514350">
              <a:lnSpc>
                <a:spcPct val="120000"/>
              </a:lnSpc>
              <a:buAutoNum type="arabicPeriod"/>
            </a:pPr>
            <a:r>
              <a:rPr lang="ko-KR" altLang="en-US" sz="3700" dirty="0"/>
              <a:t>그럼에도 불구하고</a:t>
            </a:r>
            <a:r>
              <a:rPr lang="en-US" altLang="ko-KR" sz="3700" dirty="0"/>
              <a:t>, </a:t>
            </a:r>
            <a:r>
              <a:rPr lang="ko-KR" altLang="en-US" sz="3700" dirty="0" err="1"/>
              <a:t>풀란차스는</a:t>
            </a:r>
            <a:r>
              <a:rPr lang="ko-KR" altLang="en-US" sz="3700" dirty="0"/>
              <a:t> 자연의 수탈과 변형</a:t>
            </a:r>
            <a:r>
              <a:rPr lang="en-US" altLang="ko-KR" sz="3700" dirty="0"/>
              <a:t>, </a:t>
            </a:r>
            <a:r>
              <a:rPr lang="ko-KR" altLang="en-US" sz="3700" dirty="0"/>
              <a:t>그리고 자본의 확대 재생산에 대한 자연적 한계를 관계적 관점</a:t>
            </a:r>
            <a:r>
              <a:rPr lang="en-US" altLang="ko-KR" sz="3700" dirty="0"/>
              <a:t>, </a:t>
            </a:r>
            <a:r>
              <a:rPr lang="ko-KR" altLang="en-US" sz="3700" dirty="0"/>
              <a:t>즉 환경 문제에 대한 계급 분석의 틀에서 분석해야 한다고 주장했을 것</a:t>
            </a:r>
            <a:endParaRPr lang="en-US" altLang="ko-KR" sz="3700" dirty="0"/>
          </a:p>
          <a:p>
            <a:pPr marL="514350" indent="-514350">
              <a:lnSpc>
                <a:spcPct val="120000"/>
              </a:lnSpc>
              <a:buAutoNum type="arabicPeriod"/>
            </a:pPr>
            <a:r>
              <a:rPr lang="ko-KR" altLang="en-US" sz="3700" dirty="0"/>
              <a:t>따라서 </a:t>
            </a:r>
            <a:r>
              <a:rPr lang="ko-KR" altLang="en-US" sz="3700" dirty="0" err="1"/>
              <a:t>풀란차스는</a:t>
            </a:r>
            <a:r>
              <a:rPr lang="ko-KR" altLang="en-US" sz="3700" dirty="0"/>
              <a:t> 다음 두 가지에 특별한 주의를 기울였을 것임</a:t>
            </a:r>
            <a:br>
              <a:rPr lang="en-US" altLang="ko-KR" sz="3700" dirty="0"/>
            </a:br>
            <a:r>
              <a:rPr lang="en-US" altLang="ko-KR" sz="3700" dirty="0"/>
              <a:t>(a) </a:t>
            </a:r>
            <a:r>
              <a:rPr lang="ko-KR" altLang="en-US" sz="3700" dirty="0"/>
              <a:t>국가 내외의 서로 다른 자본주의 계급 분파들 간의 갈등</a:t>
            </a:r>
            <a:r>
              <a:rPr lang="en-US" altLang="ko-KR" sz="3700" dirty="0"/>
              <a:t>,</a:t>
            </a:r>
            <a:br>
              <a:rPr lang="en-US" altLang="ko-KR" sz="3700" dirty="0"/>
            </a:br>
            <a:r>
              <a:rPr lang="en-US" altLang="ko-KR" sz="3700" dirty="0"/>
              <a:t>(b) </a:t>
            </a:r>
            <a:r>
              <a:rPr lang="ko-KR" altLang="en-US" sz="3700" dirty="0"/>
              <a:t>생태 위기의 세계화 경향과 점점 더 통합되는 세계 시장</a:t>
            </a:r>
            <a:r>
              <a:rPr lang="en-US" altLang="ko-KR" sz="3700" dirty="0"/>
              <a:t>, </a:t>
            </a:r>
            <a:r>
              <a:rPr lang="ko-KR" altLang="en-US" sz="3700" dirty="0"/>
              <a:t>그리고 동시에 다양한 국민국가들의 지속적인 존재 사이에 내재된 긴장 관계</a:t>
            </a:r>
            <a:endParaRPr lang="en-US" altLang="ko-KR" sz="3700" dirty="0"/>
          </a:p>
          <a:p>
            <a:pPr marL="514350" indent="-514350">
              <a:lnSpc>
                <a:spcPct val="120000"/>
              </a:lnSpc>
              <a:buAutoNum type="arabicPeriod"/>
            </a:pPr>
            <a:r>
              <a:rPr lang="ko-KR" altLang="en-US" sz="3700" dirty="0"/>
              <a:t>정치생태학에서 가장 중요한 </a:t>
            </a:r>
            <a:r>
              <a:rPr lang="ko-KR" altLang="en-US" sz="3700" dirty="0" err="1"/>
              <a:t>풀란차스의</a:t>
            </a:r>
            <a:r>
              <a:rPr lang="ko-KR" altLang="en-US" sz="3700" dirty="0"/>
              <a:t> 기여는 국가에 대한 분석에서 비롯되었을 것</a:t>
            </a:r>
            <a:r>
              <a:rPr lang="en-US" altLang="ko-KR" sz="3700" dirty="0"/>
              <a:t>. </a:t>
            </a:r>
            <a:r>
              <a:rPr lang="ko-KR" altLang="en-US" sz="3700" dirty="0"/>
              <a:t>구체적으로 말해</a:t>
            </a:r>
            <a:r>
              <a:rPr lang="en-US" altLang="ko-KR" sz="3700" dirty="0"/>
              <a:t>, </a:t>
            </a:r>
            <a:r>
              <a:rPr lang="ko-KR" altLang="en-US" sz="3700" dirty="0"/>
              <a:t>그는 생태 위기가 자본 축적 전략과 조절 양식에 영향을 미치기 시작하면서</a:t>
            </a:r>
            <a:r>
              <a:rPr lang="en-US" altLang="ko-KR" sz="3700" dirty="0"/>
              <a:t>, </a:t>
            </a:r>
            <a:r>
              <a:rPr lang="ko-KR" altLang="en-US" sz="3700" dirty="0"/>
              <a:t>그리고 생태 문제가 삶의 주변부에서 현대 정치의 핵심으로 이동하면서</a:t>
            </a:r>
            <a:r>
              <a:rPr lang="en-US" altLang="ko-KR" sz="3700" dirty="0"/>
              <a:t>, </a:t>
            </a:r>
            <a:r>
              <a:rPr lang="ko-KR" altLang="en-US" sz="3700" dirty="0"/>
              <a:t>경제적 영역과 비경제적</a:t>
            </a:r>
            <a:r>
              <a:rPr lang="en-US" altLang="ko-KR" sz="3700" dirty="0"/>
              <a:t>(extra-economic) </a:t>
            </a:r>
            <a:r>
              <a:rPr lang="ko-KR" altLang="en-US" sz="3700" dirty="0"/>
              <a:t>영역 사이의 경계와 범위가 어떻게 변화하는지를 분석했을 것</a:t>
            </a:r>
            <a:r>
              <a:rPr lang="en-US" altLang="ko-KR" sz="3700" dirty="0"/>
              <a:t>. </a:t>
            </a:r>
            <a:r>
              <a:rPr lang="ko-KR" altLang="en-US" sz="3700" dirty="0"/>
              <a:t>그는 환경 정책과 정치생태학적 거버넌스 전반에 관한 갈등이</a:t>
            </a:r>
            <a:r>
              <a:rPr lang="en-US" altLang="ko-KR" sz="3700" dirty="0"/>
              <a:t>, </a:t>
            </a:r>
            <a:r>
              <a:rPr lang="ko-KR" altLang="en-US" sz="3700" dirty="0"/>
              <a:t>자본의 다양한 분파들 내부 및 상호 간의 갈등과 맞물려 있으며</a:t>
            </a:r>
            <a:r>
              <a:rPr lang="en-US" altLang="ko-KR" sz="3700" dirty="0"/>
              <a:t>, </a:t>
            </a:r>
            <a:r>
              <a:rPr lang="ko-KR" altLang="en-US" sz="3700" dirty="0"/>
              <a:t>이것이 권력 블록 내의 균열을 </a:t>
            </a:r>
            <a:r>
              <a:rPr lang="ko-KR" altLang="en-US" sz="3700" dirty="0" err="1"/>
              <a:t>심화시키고</a:t>
            </a:r>
            <a:r>
              <a:rPr lang="ko-KR" altLang="en-US" sz="3700" dirty="0"/>
              <a:t> 있다는 점을 분석했을 것</a:t>
            </a:r>
            <a:endParaRPr lang="en-US" altLang="ko-KR" sz="3700" dirty="0"/>
          </a:p>
          <a:p>
            <a:pPr marL="514350" indent="-514350">
              <a:lnSpc>
                <a:spcPct val="120000"/>
              </a:lnSpc>
              <a:buAutoNum type="arabicPeriod"/>
            </a:pPr>
            <a:r>
              <a:rPr lang="ko-KR" altLang="en-US" sz="3700" dirty="0" err="1"/>
              <a:t>풀란차스는</a:t>
            </a:r>
            <a:r>
              <a:rPr lang="ko-KR" altLang="en-US" sz="3700" dirty="0"/>
              <a:t> 정치생태학에 대한 마르크스주의적 비판을 민주적 사회주의로의 이행 전략에 통합했을 것</a:t>
            </a:r>
            <a:endParaRPr lang="en-US" altLang="ko-KR" sz="3700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ko-KR" sz="4000" dirty="0">
                <a:sym typeface="Wingdings" panose="05000000000000000000" pitchFamily="2" charset="2"/>
              </a:rPr>
              <a:t>※</a:t>
            </a:r>
            <a:r>
              <a:rPr lang="ko-KR" altLang="en-US" sz="4000" dirty="0">
                <a:sym typeface="Wingdings" panose="05000000000000000000" pitchFamily="2" charset="2"/>
              </a:rPr>
              <a:t>발표자 생각</a:t>
            </a:r>
            <a:r>
              <a:rPr lang="en-US" altLang="ko-KR" sz="4000" dirty="0">
                <a:sym typeface="Wingdings" panose="05000000000000000000" pitchFamily="2" charset="2"/>
              </a:rPr>
              <a:t>: </a:t>
            </a:r>
          </a:p>
          <a:p>
            <a:pPr>
              <a:lnSpc>
                <a:spcPct val="120000"/>
              </a:lnSpc>
              <a:buFontTx/>
              <a:buChar char="-"/>
            </a:pPr>
            <a:r>
              <a:rPr lang="ko-KR" altLang="en-US" sz="4000" dirty="0">
                <a:sym typeface="Wingdings" panose="05000000000000000000" pitchFamily="2" charset="2"/>
              </a:rPr>
              <a:t>여기서 주목할 점은 </a:t>
            </a:r>
            <a:r>
              <a:rPr lang="ko-KR" altLang="en-US" sz="4000" dirty="0" err="1">
                <a:sym typeface="Wingdings" panose="05000000000000000000" pitchFamily="2" charset="2"/>
              </a:rPr>
              <a:t>풀란차스가</a:t>
            </a:r>
            <a:r>
              <a:rPr lang="ko-KR" altLang="en-US" sz="4000" dirty="0">
                <a:sym typeface="Wingdings" panose="05000000000000000000" pitchFamily="2" charset="2"/>
              </a:rPr>
              <a:t> 아니라 </a:t>
            </a:r>
            <a:r>
              <a:rPr lang="ko-KR" altLang="en-US" sz="4000" dirty="0" err="1">
                <a:sym typeface="Wingdings" panose="05000000000000000000" pitchFamily="2" charset="2"/>
              </a:rPr>
              <a:t>제솝</a:t>
            </a:r>
            <a:r>
              <a:rPr lang="en-US" altLang="ko-KR" sz="4000" dirty="0">
                <a:sym typeface="Wingdings" panose="05000000000000000000" pitchFamily="2" charset="2"/>
              </a:rPr>
              <a:t>. </a:t>
            </a:r>
            <a:r>
              <a:rPr lang="ko-KR" altLang="en-US" sz="4000" dirty="0" err="1">
                <a:sym typeface="Wingdings" panose="05000000000000000000" pitchFamily="2" charset="2"/>
              </a:rPr>
              <a:t>제솝은</a:t>
            </a:r>
            <a:r>
              <a:rPr lang="ko-KR" altLang="en-US" sz="4000" dirty="0">
                <a:sym typeface="Wingdings" panose="05000000000000000000" pitchFamily="2" charset="2"/>
              </a:rPr>
              <a:t> 전략관계적 접근에서 자연을 포함해야 하며</a:t>
            </a:r>
            <a:r>
              <a:rPr lang="en-US" altLang="ko-KR" sz="4000" dirty="0">
                <a:sym typeface="Wingdings" panose="05000000000000000000" pitchFamily="2" charset="2"/>
              </a:rPr>
              <a:t>, </a:t>
            </a:r>
            <a:r>
              <a:rPr lang="ko-KR" altLang="en-US" sz="4000" dirty="0">
                <a:sym typeface="Wingdings" panose="05000000000000000000" pitchFamily="2" charset="2"/>
              </a:rPr>
              <a:t>전략관계적 국가이론에서 자연이 중요하게 결합되어야 한다고 보았음 </a:t>
            </a:r>
            <a:endParaRPr lang="en-US" altLang="ko-KR" sz="4000" dirty="0">
              <a:sym typeface="Wingdings" panose="05000000000000000000" pitchFamily="2" charset="2"/>
            </a:endParaRPr>
          </a:p>
          <a:p>
            <a:pPr>
              <a:lnSpc>
                <a:spcPct val="120000"/>
              </a:lnSpc>
              <a:buFontTx/>
              <a:buChar char="-"/>
            </a:pPr>
            <a:r>
              <a:rPr lang="ko-KR" altLang="en-US" sz="4400" dirty="0"/>
              <a:t>트집을 잡자면</a:t>
            </a:r>
            <a:r>
              <a:rPr lang="en-US" altLang="ko-KR" sz="4400" dirty="0"/>
              <a:t>, </a:t>
            </a:r>
            <a:r>
              <a:rPr lang="ko-KR" altLang="en-US" sz="4400" dirty="0" err="1"/>
              <a:t>제솝은</a:t>
            </a:r>
            <a:r>
              <a:rPr lang="ko-KR" altLang="en-US" sz="4400" dirty="0"/>
              <a:t> </a:t>
            </a:r>
            <a:r>
              <a:rPr lang="ko-KR" altLang="en-US" sz="4400" dirty="0" err="1"/>
              <a:t>풀란차스가</a:t>
            </a:r>
            <a:r>
              <a:rPr lang="ko-KR" altLang="en-US" sz="4400" dirty="0"/>
              <a:t> 자연과 인간의 ‘</a:t>
            </a:r>
            <a:r>
              <a:rPr lang="ko-KR" altLang="en-US" sz="4400" dirty="0" err="1"/>
              <a:t>역사화된</a:t>
            </a:r>
            <a:r>
              <a:rPr lang="ko-KR" altLang="en-US" sz="4400" dirty="0"/>
              <a:t> 관계적 </a:t>
            </a:r>
            <a:r>
              <a:rPr lang="ko-KR" altLang="en-US" sz="4400" dirty="0" err="1"/>
              <a:t>접근’을</a:t>
            </a:r>
            <a:r>
              <a:rPr lang="ko-KR" altLang="en-US" sz="4400" dirty="0"/>
              <a:t> 선호했을 것이라고 언급하면서도</a:t>
            </a:r>
            <a:r>
              <a:rPr lang="en-US" altLang="ko-KR" sz="4400" dirty="0"/>
              <a:t>, </a:t>
            </a:r>
            <a:r>
              <a:rPr lang="ko-KR" altLang="en-US" sz="4400" dirty="0"/>
              <a:t>정작 본인의 논의에서는 “생태 문제가 삶의 주변부에서 현대 정치의 핵심으로 </a:t>
            </a:r>
            <a:r>
              <a:rPr lang="ko-KR" altLang="en-US" sz="4400" dirty="0" err="1"/>
              <a:t>이동했다”고</a:t>
            </a:r>
            <a:r>
              <a:rPr lang="ko-KR" altLang="en-US" sz="4400" dirty="0"/>
              <a:t> 주장하며 생태에 대한 이해의 필요성을 비교적 최근의 환경 문제나 기후변화에 대한 관심 증가에 한정하는 듯한 인상을 줌</a:t>
            </a:r>
            <a:r>
              <a:rPr lang="en-US" altLang="ko-KR" sz="4400" dirty="0"/>
              <a:t>. </a:t>
            </a:r>
            <a:r>
              <a:rPr lang="ko-KR" altLang="en-US" sz="4400" dirty="0"/>
              <a:t>이는 그가 현재 시점에 집중하여 제한된 분석역량을 효율적으로 활용하려는 전략일 수도 있지만</a:t>
            </a:r>
            <a:r>
              <a:rPr lang="en-US" altLang="ko-KR" sz="4400" dirty="0"/>
              <a:t>, </a:t>
            </a:r>
            <a:r>
              <a:rPr lang="ko-KR" altLang="en-US" sz="4400" dirty="0"/>
              <a:t>한편으로는 과거에는 국가와 자연의 관계가 지금보다 중요하지 않았다고 전제하는 것처럼 보이기도 함</a:t>
            </a:r>
            <a:r>
              <a:rPr lang="en-US" altLang="ko-KR" sz="4400" dirty="0"/>
              <a:t>. </a:t>
            </a:r>
            <a:r>
              <a:rPr lang="ko-KR" altLang="en-US" sz="4400" dirty="0"/>
              <a:t>만약 후자의 입장이 전제되어 있다면</a:t>
            </a:r>
            <a:r>
              <a:rPr lang="en-US" altLang="ko-KR" sz="4400" dirty="0"/>
              <a:t>, </a:t>
            </a:r>
            <a:r>
              <a:rPr lang="ko-KR" altLang="en-US" sz="4400" dirty="0"/>
              <a:t>과거에 생태 문제가 ‘삶의 </a:t>
            </a:r>
            <a:r>
              <a:rPr lang="ko-KR" altLang="en-US" sz="4400" dirty="0" err="1"/>
              <a:t>주변부’였다는</a:t>
            </a:r>
            <a:r>
              <a:rPr lang="ko-KR" altLang="en-US" sz="4400" dirty="0"/>
              <a:t> 진술은 단지 우리</a:t>
            </a:r>
            <a:r>
              <a:rPr lang="en-US" altLang="ko-KR" sz="4400" dirty="0"/>
              <a:t>(</a:t>
            </a:r>
            <a:r>
              <a:rPr lang="ko-KR" altLang="en-US" sz="4400" dirty="0"/>
              <a:t>혹은 </a:t>
            </a:r>
            <a:r>
              <a:rPr lang="ko-KR" altLang="en-US" sz="4400" dirty="0" err="1"/>
              <a:t>제솝</a:t>
            </a:r>
            <a:r>
              <a:rPr lang="en-US" altLang="ko-KR" sz="4400" dirty="0"/>
              <a:t>)</a:t>
            </a:r>
            <a:r>
              <a:rPr lang="ko-KR" altLang="en-US" sz="4400" dirty="0"/>
              <a:t>의 인식의 한계일 뿐</a:t>
            </a:r>
            <a:r>
              <a:rPr lang="en-US" altLang="ko-KR" sz="4400" dirty="0"/>
              <a:t>, </a:t>
            </a:r>
            <a:r>
              <a:rPr lang="ko-KR" altLang="en-US" sz="4400" dirty="0"/>
              <a:t>실제 생태는 언제나 삶의 중심부에 있었음을 간과할 수 있음 </a:t>
            </a:r>
            <a:endParaRPr lang="en-US" altLang="ko-KR" sz="4000" dirty="0"/>
          </a:p>
        </p:txBody>
      </p:sp>
    </p:spTree>
    <p:extLst>
      <p:ext uri="{BB962C8B-B14F-4D97-AF65-F5344CB8AC3E}">
        <p14:creationId xmlns:p14="http://schemas.microsoft.com/office/powerpoint/2010/main" val="24820030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892B40B-3807-4F5A-AD75-BC174EE908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247915"/>
            <a:ext cx="10515600" cy="1325563"/>
          </a:xfrm>
        </p:spPr>
        <p:txBody>
          <a:bodyPr>
            <a:normAutofit/>
          </a:bodyPr>
          <a:lstStyle/>
          <a:p>
            <a:r>
              <a:rPr lang="ko-KR" altLang="en-US" sz="3200" dirty="0"/>
              <a:t>정치생태학적 측면에서 </a:t>
            </a:r>
            <a:r>
              <a:rPr lang="ko-KR" altLang="en-US" sz="3200" dirty="0" err="1"/>
              <a:t>제솝의</a:t>
            </a:r>
            <a:r>
              <a:rPr lang="ko-KR" altLang="en-US" sz="3200" dirty="0"/>
              <a:t> </a:t>
            </a:r>
            <a:r>
              <a:rPr lang="ko-KR" altLang="en-US" sz="3200" dirty="0" err="1"/>
              <a:t>풀란차스</a:t>
            </a:r>
            <a:r>
              <a:rPr lang="ko-KR" altLang="en-US" sz="3200" dirty="0"/>
              <a:t> 해석</a:t>
            </a:r>
            <a:r>
              <a:rPr lang="en-US" altLang="ko-KR" sz="3200" dirty="0"/>
              <a:t> </a:t>
            </a:r>
            <a:endParaRPr lang="ko-KR" altLang="en-US" sz="3200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0C17B0C-5438-47E4-95DC-998D858DDC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45198"/>
            <a:ext cx="10515600" cy="5960401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ko-KR" altLang="en-US" sz="2400" dirty="0" err="1"/>
              <a:t>제솝의</a:t>
            </a:r>
            <a:r>
              <a:rPr lang="en-US" altLang="ko-KR" sz="2400" dirty="0"/>
              <a:t> </a:t>
            </a:r>
            <a:r>
              <a:rPr lang="ko-KR" altLang="en-US" sz="2400" dirty="0"/>
              <a:t>그린 뉴딜 분석</a:t>
            </a:r>
            <a:r>
              <a:rPr lang="en-US" altLang="ko-KR" sz="2400" dirty="0"/>
              <a:t>(Jessop, 2012)</a:t>
            </a:r>
          </a:p>
          <a:p>
            <a:pPr>
              <a:lnSpc>
                <a:spcPct val="120000"/>
              </a:lnSpc>
              <a:buFontTx/>
              <a:buChar char="-"/>
            </a:pPr>
            <a:r>
              <a:rPr lang="ko-KR" altLang="en-US" sz="2400" dirty="0"/>
              <a:t>밥 </a:t>
            </a:r>
            <a:r>
              <a:rPr lang="ko-KR" altLang="en-US" sz="2400" dirty="0" err="1"/>
              <a:t>제솝은</a:t>
            </a:r>
            <a:r>
              <a:rPr lang="ko-KR" altLang="en-US" sz="2400" dirty="0"/>
              <a:t> </a:t>
            </a:r>
            <a:r>
              <a:rPr lang="en-US" altLang="ko-KR" sz="2400" dirty="0"/>
              <a:t>2008</a:t>
            </a:r>
            <a:r>
              <a:rPr lang="ko-KR" altLang="en-US" sz="2400" dirty="0"/>
              <a:t>년 세계금융위기 이후 그린 뉴딜의 부상을 삼중 위기</a:t>
            </a:r>
            <a:r>
              <a:rPr lang="en-US" altLang="ko-KR" sz="2400" dirty="0"/>
              <a:t>(</a:t>
            </a:r>
            <a:r>
              <a:rPr lang="ko-KR" altLang="en-US" sz="2400" dirty="0"/>
              <a:t>금융</a:t>
            </a:r>
            <a:r>
              <a:rPr lang="en-US" altLang="ko-KR" sz="2400" dirty="0"/>
              <a:t>-</a:t>
            </a:r>
            <a:r>
              <a:rPr lang="ko-KR" altLang="en-US" sz="2400" dirty="0"/>
              <a:t>에너지</a:t>
            </a:r>
            <a:r>
              <a:rPr lang="en-US" altLang="ko-KR" sz="2400" dirty="0"/>
              <a:t>-</a:t>
            </a:r>
            <a:r>
              <a:rPr lang="ko-KR" altLang="en-US" sz="2400" dirty="0"/>
              <a:t>환경</a:t>
            </a:r>
            <a:r>
              <a:rPr lang="en-US" altLang="ko-KR" sz="2400" dirty="0"/>
              <a:t>)</a:t>
            </a:r>
            <a:r>
              <a:rPr lang="ko-KR" altLang="en-US" sz="2400" dirty="0"/>
              <a:t>에 대응하기 위한 </a:t>
            </a:r>
            <a:r>
              <a:rPr lang="en-US" altLang="ko-KR" sz="2400" dirty="0"/>
              <a:t>‘</a:t>
            </a:r>
            <a:r>
              <a:rPr lang="ko-KR" altLang="en-US" sz="2400" dirty="0"/>
              <a:t>경제적</a:t>
            </a:r>
            <a:r>
              <a:rPr lang="en-US" altLang="ko-KR" sz="2400" dirty="0"/>
              <a:t>+</a:t>
            </a:r>
            <a:r>
              <a:rPr lang="ko-KR" altLang="en-US" sz="2400" dirty="0"/>
              <a:t>생태적 상상</a:t>
            </a:r>
            <a:r>
              <a:rPr lang="en-US" altLang="ko-KR" sz="2400" dirty="0"/>
              <a:t>(</a:t>
            </a:r>
            <a:r>
              <a:rPr lang="en-US" altLang="ko-KR" sz="2400" dirty="0" err="1"/>
              <a:t>economic+ecological</a:t>
            </a:r>
            <a:r>
              <a:rPr lang="en-US" altLang="ko-KR" sz="2400" dirty="0"/>
              <a:t> imaginaries)’</a:t>
            </a:r>
            <a:r>
              <a:rPr lang="ko-KR" altLang="en-US" sz="2400" dirty="0"/>
              <a:t>으로</a:t>
            </a:r>
            <a:r>
              <a:rPr lang="en-US" altLang="ko-KR" sz="2400" dirty="0"/>
              <a:t> </a:t>
            </a:r>
            <a:r>
              <a:rPr lang="ko-KR" altLang="en-US" sz="2400" dirty="0"/>
              <a:t>접근함 </a:t>
            </a:r>
            <a:endParaRPr lang="en-US" altLang="ko-KR" sz="2400" dirty="0"/>
          </a:p>
          <a:p>
            <a:pPr>
              <a:lnSpc>
                <a:spcPct val="120000"/>
              </a:lnSpc>
              <a:buFontTx/>
              <a:buChar char="-"/>
            </a:pPr>
            <a:r>
              <a:rPr lang="ko-KR" altLang="en-US" sz="2400" dirty="0"/>
              <a:t>여기서 상상은 외부 현실에 대한 순수한 재현이 아니라 다수가 원하는 현실을 선택</a:t>
            </a:r>
            <a:r>
              <a:rPr lang="en-US" altLang="ko-KR" sz="2400" dirty="0"/>
              <a:t>,</a:t>
            </a:r>
            <a:r>
              <a:rPr lang="ko-KR" altLang="en-US" sz="2400" dirty="0"/>
              <a:t> 묘사하고 앞으로의 미래 방향을 예측하여 미래의 결정</a:t>
            </a:r>
            <a:r>
              <a:rPr lang="en-US" altLang="ko-KR" sz="2400" dirty="0"/>
              <a:t>, </a:t>
            </a:r>
            <a:r>
              <a:rPr lang="ko-KR" altLang="en-US" sz="2400" dirty="0"/>
              <a:t>행동에 영향을 미침 </a:t>
            </a:r>
            <a:endParaRPr lang="en-US" altLang="ko-KR" sz="2400" dirty="0"/>
          </a:p>
          <a:p>
            <a:pPr>
              <a:lnSpc>
                <a:spcPct val="120000"/>
              </a:lnSpc>
              <a:buFontTx/>
              <a:buChar char="-"/>
            </a:pPr>
            <a:r>
              <a:rPr lang="ko-KR" altLang="en-US" sz="2400" dirty="0"/>
              <a:t>경제적 상상</a:t>
            </a:r>
            <a:r>
              <a:rPr lang="en-US" altLang="ko-KR" sz="2400" dirty="0"/>
              <a:t>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ko-KR" sz="2400" dirty="0"/>
              <a:t>(a) </a:t>
            </a:r>
            <a:r>
              <a:rPr lang="ko-KR" altLang="en-US" sz="2400" dirty="0"/>
              <a:t>자본 중심적 상상</a:t>
            </a:r>
            <a:r>
              <a:rPr lang="en-US" altLang="ko-KR" sz="2400" dirty="0"/>
              <a:t>(</a:t>
            </a:r>
            <a:r>
              <a:rPr lang="en-US" altLang="ko-KR" sz="2400" dirty="0" err="1"/>
              <a:t>capitalocentric</a:t>
            </a:r>
            <a:r>
              <a:rPr lang="en-US" altLang="ko-KR" sz="2400" dirty="0"/>
              <a:t> imaginary): </a:t>
            </a:r>
            <a:r>
              <a:rPr lang="ko-KR" altLang="en-US" sz="2400" dirty="0"/>
              <a:t>이윤 추구와 시장을 통한 축적을 중시하며</a:t>
            </a:r>
            <a:r>
              <a:rPr lang="en-US" altLang="ko-KR" sz="2400" dirty="0"/>
              <a:t>, </a:t>
            </a:r>
            <a:r>
              <a:rPr lang="ko-KR" altLang="en-US" sz="2400" dirty="0"/>
              <a:t>사회적 관계와 자연까지 상품화하는 경향</a:t>
            </a:r>
            <a:r>
              <a:rPr lang="en-US" altLang="ko-KR" sz="2400" dirty="0"/>
              <a:t>. </a:t>
            </a:r>
            <a:r>
              <a:rPr lang="ko-KR" altLang="en-US" sz="2400" dirty="0"/>
              <a:t>산업 지구</a:t>
            </a:r>
            <a:r>
              <a:rPr lang="en-US" altLang="ko-KR" sz="2400" dirty="0"/>
              <a:t>, </a:t>
            </a:r>
            <a:r>
              <a:rPr lang="ko-KR" altLang="en-US" sz="2400" dirty="0"/>
              <a:t>경쟁력</a:t>
            </a:r>
            <a:r>
              <a:rPr lang="en-US" altLang="ko-KR" sz="2400" dirty="0"/>
              <a:t>, </a:t>
            </a:r>
            <a:r>
              <a:rPr lang="ko-KR" altLang="en-US" sz="2400" dirty="0"/>
              <a:t>세계시장 불균형 등에 초점</a:t>
            </a:r>
            <a:endParaRPr lang="en-US" altLang="ko-KR" sz="2400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ko-KR" sz="2400" dirty="0"/>
              <a:t>(b) </a:t>
            </a:r>
            <a:r>
              <a:rPr lang="ko-KR" altLang="en-US" sz="2400" dirty="0"/>
              <a:t>실질적 제공 중심 상상</a:t>
            </a:r>
            <a:r>
              <a:rPr lang="en-US" altLang="ko-KR" sz="2400" dirty="0"/>
              <a:t>(substantive provisioning imaginary): </a:t>
            </a:r>
            <a:r>
              <a:rPr lang="ko-KR" altLang="en-US" sz="2400" dirty="0"/>
              <a:t>인간의 삶에 필요한 물질적 조건의 충족에 주목하며</a:t>
            </a:r>
            <a:r>
              <a:rPr lang="en-US" altLang="ko-KR" sz="2400" dirty="0"/>
              <a:t>, </a:t>
            </a:r>
            <a:r>
              <a:rPr lang="ko-KR" altLang="en-US" sz="2400" dirty="0"/>
              <a:t>비시장적 관계와 사용가치를 중시</a:t>
            </a:r>
            <a:r>
              <a:rPr lang="en-US" altLang="ko-KR" sz="2400" dirty="0"/>
              <a:t>. </a:t>
            </a:r>
            <a:r>
              <a:rPr lang="ko-KR" altLang="en-US" sz="2400" dirty="0"/>
              <a:t>교환보다는 생존과 복지에 기반한 경제 활동을 강조</a:t>
            </a:r>
            <a:endParaRPr lang="en-US" altLang="ko-KR" sz="2400" dirty="0"/>
          </a:p>
          <a:p>
            <a:pPr>
              <a:lnSpc>
                <a:spcPct val="120000"/>
              </a:lnSpc>
              <a:buFontTx/>
              <a:buChar char="-"/>
            </a:pPr>
            <a:r>
              <a:rPr lang="ko-KR" altLang="en-US" sz="2400" dirty="0"/>
              <a:t>생태적 상상</a:t>
            </a:r>
            <a:r>
              <a:rPr lang="en-US" altLang="ko-KR" sz="2400" dirty="0"/>
              <a:t>: </a:t>
            </a:r>
            <a:r>
              <a:rPr lang="ko-KR" altLang="en-US" sz="2400" dirty="0"/>
              <a:t>인간 중심성을 넘어서 자연과의 관계를 중심에 두며</a:t>
            </a:r>
            <a:r>
              <a:rPr lang="en-US" altLang="ko-KR" sz="2400" dirty="0"/>
              <a:t>, </a:t>
            </a:r>
            <a:r>
              <a:rPr lang="ko-KR" altLang="en-US" sz="2400" dirty="0"/>
              <a:t>생태계의 지속 가능성과 균형을 중시</a:t>
            </a:r>
            <a:r>
              <a:rPr lang="en-US" altLang="ko-KR" sz="2400" dirty="0"/>
              <a:t>. ‘</a:t>
            </a:r>
            <a:r>
              <a:rPr lang="ko-KR" altLang="en-US" sz="2400" dirty="0"/>
              <a:t>가이아</a:t>
            </a:r>
            <a:r>
              <a:rPr lang="en-US" altLang="ko-KR" sz="2400" dirty="0"/>
              <a:t>′</a:t>
            </a:r>
            <a:r>
              <a:rPr lang="ko-KR" altLang="en-US" sz="2400" dirty="0"/>
              <a:t>에서 지역 생태까지 넓고 깊은 시공간적 지평을 포괄</a:t>
            </a:r>
            <a:endParaRPr lang="en-US" altLang="ko-KR" sz="2400" dirty="0"/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à"/>
            </a:pPr>
            <a:r>
              <a:rPr lang="ko-KR" altLang="en-US" sz="2400" dirty="0">
                <a:sym typeface="Wingdings" panose="05000000000000000000" pitchFamily="2" charset="2"/>
              </a:rPr>
              <a:t>위기에 직면하여 자본 중심적 상상이 실질적 제공 중심 상상과 생태적 상상을 배제시킴</a:t>
            </a:r>
            <a:endParaRPr lang="en-US" altLang="ko-KR" sz="2400" dirty="0">
              <a:sym typeface="Wingdings" panose="05000000000000000000" pitchFamily="2" charset="2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à"/>
            </a:pPr>
            <a:r>
              <a:rPr lang="ko-KR" altLang="en-US" sz="2400" dirty="0">
                <a:sym typeface="Wingdings" panose="05000000000000000000" pitchFamily="2" charset="2"/>
              </a:rPr>
              <a:t>경제적</a:t>
            </a:r>
            <a:r>
              <a:rPr lang="en-US" altLang="ko-KR" sz="2400" dirty="0">
                <a:sym typeface="Wingdings" panose="05000000000000000000" pitchFamily="2" charset="2"/>
              </a:rPr>
              <a:t>+</a:t>
            </a:r>
            <a:r>
              <a:rPr lang="ko-KR" altLang="en-US" sz="2400" dirty="0">
                <a:sym typeface="Wingdings" panose="05000000000000000000" pitchFamily="2" charset="2"/>
              </a:rPr>
              <a:t>생태적 상상으로서 그린 뉴딜은 축적전략</a:t>
            </a:r>
            <a:r>
              <a:rPr lang="en-US" altLang="ko-KR" sz="2400" dirty="0">
                <a:sym typeface="Wingdings" panose="05000000000000000000" pitchFamily="2" charset="2"/>
              </a:rPr>
              <a:t>, </a:t>
            </a:r>
            <a:r>
              <a:rPr lang="ko-KR" altLang="en-US" sz="2400" dirty="0">
                <a:sym typeface="Wingdings" panose="05000000000000000000" pitchFamily="2" charset="2"/>
              </a:rPr>
              <a:t>국가 프로젝트</a:t>
            </a:r>
            <a:r>
              <a:rPr lang="en-US" altLang="ko-KR" sz="2400" dirty="0">
                <a:sym typeface="Wingdings" panose="05000000000000000000" pitchFamily="2" charset="2"/>
              </a:rPr>
              <a:t>, </a:t>
            </a:r>
            <a:r>
              <a:rPr lang="ko-KR" altLang="en-US" sz="2400" dirty="0">
                <a:sym typeface="Wingdings" panose="05000000000000000000" pitchFamily="2" charset="2"/>
              </a:rPr>
              <a:t>헤게모니 비전을 구체화할 수 있는 강력한 상상</a:t>
            </a:r>
            <a:r>
              <a:rPr lang="en-US" altLang="ko-KR" sz="2400" dirty="0">
                <a:sym typeface="Wingdings" panose="05000000000000000000" pitchFamily="2" charset="2"/>
              </a:rPr>
              <a:t>(p. 21)</a:t>
            </a:r>
            <a:r>
              <a:rPr lang="ko-KR" altLang="en-US" sz="2400" dirty="0">
                <a:sym typeface="Wingdings" panose="05000000000000000000" pitchFamily="2" charset="2"/>
              </a:rPr>
              <a:t>으로 작동함 </a:t>
            </a:r>
            <a:endParaRPr lang="en-US" altLang="ko-KR" sz="2400" dirty="0">
              <a:sym typeface="Wingdings" panose="05000000000000000000" pitchFamily="2" charset="2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à"/>
            </a:pPr>
            <a:r>
              <a:rPr lang="ko-KR" altLang="en-US" sz="2400" dirty="0">
                <a:sym typeface="Wingdings" panose="05000000000000000000" pitchFamily="2" charset="2"/>
              </a:rPr>
              <a:t>또한 </a:t>
            </a:r>
            <a:r>
              <a:rPr lang="ko-KR" altLang="en-US" sz="2400" dirty="0" err="1">
                <a:sym typeface="Wingdings" panose="05000000000000000000" pitchFamily="2" charset="2"/>
              </a:rPr>
              <a:t>제솝은</a:t>
            </a:r>
            <a:r>
              <a:rPr lang="ko-KR" altLang="en-US" sz="2400" dirty="0">
                <a:sym typeface="Wingdings" panose="05000000000000000000" pitchFamily="2" charset="2"/>
              </a:rPr>
              <a:t> 현재의 경제적</a:t>
            </a:r>
            <a:r>
              <a:rPr lang="en-US" altLang="ko-KR" sz="2400" dirty="0">
                <a:sym typeface="Wingdings" panose="05000000000000000000" pitchFamily="2" charset="2"/>
              </a:rPr>
              <a:t>+</a:t>
            </a:r>
            <a:r>
              <a:rPr lang="ko-KR" altLang="en-US" sz="2400" dirty="0">
                <a:sym typeface="Wingdings" panose="05000000000000000000" pitchFamily="2" charset="2"/>
              </a:rPr>
              <a:t>생태적 상상이 신자유주의적 성향으로 가는 것을 막고</a:t>
            </a:r>
            <a:r>
              <a:rPr lang="en-US" altLang="ko-KR" sz="2400" dirty="0">
                <a:sym typeface="Wingdings" panose="05000000000000000000" pitchFamily="2" charset="2"/>
              </a:rPr>
              <a:t>,</a:t>
            </a:r>
            <a:r>
              <a:rPr lang="ko-KR" altLang="en-US" sz="2400" dirty="0">
                <a:sym typeface="Wingdings" panose="05000000000000000000" pitchFamily="2" charset="2"/>
              </a:rPr>
              <a:t> 보다 생태 친화적 세계를 만들기 위해서는 성장에 대한 정량적 제한</a:t>
            </a:r>
            <a:r>
              <a:rPr lang="en-US" altLang="ko-KR" sz="2400" dirty="0">
                <a:sym typeface="Wingdings" panose="05000000000000000000" pitchFamily="2" charset="2"/>
              </a:rPr>
              <a:t>, </a:t>
            </a:r>
            <a:r>
              <a:rPr lang="ko-KR" altLang="en-US" sz="2400" dirty="0">
                <a:sym typeface="Wingdings" panose="05000000000000000000" pitchFamily="2" charset="2"/>
              </a:rPr>
              <a:t>성장의 질적 변화</a:t>
            </a:r>
            <a:r>
              <a:rPr lang="en-US" altLang="ko-KR" sz="2400" dirty="0">
                <a:sym typeface="Wingdings" panose="05000000000000000000" pitchFamily="2" charset="2"/>
              </a:rPr>
              <a:t>, </a:t>
            </a:r>
            <a:r>
              <a:rPr lang="ko-KR" altLang="en-US" sz="2400" dirty="0">
                <a:sym typeface="Wingdings" panose="05000000000000000000" pitchFamily="2" charset="2"/>
              </a:rPr>
              <a:t>성장에 대한 재분배</a:t>
            </a:r>
            <a:r>
              <a:rPr lang="en-US" altLang="ko-KR" sz="2400" dirty="0">
                <a:sym typeface="Wingdings" panose="05000000000000000000" pitchFamily="2" charset="2"/>
              </a:rPr>
              <a:t>, </a:t>
            </a:r>
            <a:r>
              <a:rPr lang="ko-KR" altLang="en-US" sz="2400" dirty="0" err="1">
                <a:sym typeface="Wingdings" panose="05000000000000000000" pitchFamily="2" charset="2"/>
              </a:rPr>
              <a:t>무성장</a:t>
            </a:r>
            <a:r>
              <a:rPr lang="en-US" altLang="ko-KR" sz="2400" dirty="0">
                <a:sym typeface="Wingdings" panose="05000000000000000000" pitchFamily="2" charset="2"/>
              </a:rPr>
              <a:t>(no growth)</a:t>
            </a:r>
            <a:r>
              <a:rPr lang="ko-KR" altLang="en-US" sz="2400" dirty="0">
                <a:sym typeface="Wingdings" panose="05000000000000000000" pitchFamily="2" charset="2"/>
              </a:rPr>
              <a:t>과 같은 대안적 경제의 상상을 모색해야함을 주장  </a:t>
            </a:r>
            <a:endParaRPr lang="en-US" altLang="ko-KR" sz="2400" dirty="0">
              <a:sym typeface="Wingdings" panose="05000000000000000000" pitchFamily="2" charset="2"/>
            </a:endParaRPr>
          </a:p>
          <a:p>
            <a:pPr marL="0" indent="0">
              <a:lnSpc>
                <a:spcPct val="120000"/>
              </a:lnSpc>
              <a:buNone/>
            </a:pPr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28001393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892B40B-3807-4F5A-AD75-BC174EE908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r>
              <a:rPr lang="ko-KR" altLang="en-US" sz="3200" dirty="0"/>
              <a:t>정치생태학적 측면에서 </a:t>
            </a:r>
            <a:r>
              <a:rPr lang="ko-KR" altLang="en-US" sz="3200" dirty="0" err="1"/>
              <a:t>제솝의</a:t>
            </a:r>
            <a:r>
              <a:rPr lang="ko-KR" altLang="en-US" sz="3200" dirty="0"/>
              <a:t> </a:t>
            </a:r>
            <a:r>
              <a:rPr lang="ko-KR" altLang="en-US" sz="3200" dirty="0" err="1"/>
              <a:t>풀란차스</a:t>
            </a:r>
            <a:r>
              <a:rPr lang="ko-KR" altLang="en-US" sz="3200" dirty="0"/>
              <a:t> 해석</a:t>
            </a:r>
            <a:r>
              <a:rPr lang="en-US" altLang="ko-KR" sz="3200" dirty="0"/>
              <a:t> </a:t>
            </a:r>
            <a:endParaRPr lang="ko-KR" altLang="en-US" sz="3200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0C17B0C-5438-47E4-95DC-998D858DDC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199" y="1100798"/>
            <a:ext cx="10515600" cy="5570935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</a:pPr>
            <a:r>
              <a:rPr lang="ko-KR" altLang="en-US" sz="2900" dirty="0" err="1"/>
              <a:t>제솝의</a:t>
            </a:r>
            <a:r>
              <a:rPr lang="en-US" altLang="ko-KR" sz="2900" dirty="0"/>
              <a:t> </a:t>
            </a:r>
            <a:r>
              <a:rPr lang="ko-KR" altLang="en-US" sz="2900" dirty="0"/>
              <a:t>그린 뉴딜 분석에 대한 발표자 생각</a:t>
            </a:r>
            <a:r>
              <a:rPr lang="en-US" altLang="ko-KR" sz="2900" dirty="0"/>
              <a:t> </a:t>
            </a:r>
          </a:p>
          <a:p>
            <a:pPr>
              <a:lnSpc>
                <a:spcPct val="120000"/>
              </a:lnSpc>
              <a:buFontTx/>
              <a:buChar char="-"/>
            </a:pPr>
            <a:r>
              <a:rPr lang="ko-KR" altLang="en-US" sz="2600" dirty="0"/>
              <a:t>문화적 전환의 영향 아래 상상</a:t>
            </a:r>
            <a:r>
              <a:rPr lang="en-US" altLang="ko-KR" sz="2600" dirty="0"/>
              <a:t>(imaginaries)</a:t>
            </a:r>
            <a:r>
              <a:rPr lang="ko-KR" altLang="en-US" sz="2600" dirty="0"/>
              <a:t>에 주목한 </a:t>
            </a:r>
            <a:r>
              <a:rPr lang="ko-KR" altLang="en-US" sz="2600" dirty="0" err="1"/>
              <a:t>제솝의</a:t>
            </a:r>
            <a:r>
              <a:rPr lang="ko-KR" altLang="en-US" sz="2600" dirty="0"/>
              <a:t> 논의는</a:t>
            </a:r>
            <a:r>
              <a:rPr lang="en-US" altLang="ko-KR" sz="2600" dirty="0"/>
              <a:t>, </a:t>
            </a:r>
            <a:r>
              <a:rPr lang="ko-KR" altLang="en-US" sz="2600" dirty="0"/>
              <a:t>그의 전략관계적 국가이론에서 헤게모니 프로젝트의 영역을 한층 더 풍부하게 </a:t>
            </a:r>
            <a:r>
              <a:rPr lang="ko-KR" altLang="en-US" sz="2600" dirty="0" err="1"/>
              <a:t>확장시켰다고</a:t>
            </a:r>
            <a:r>
              <a:rPr lang="ko-KR" altLang="en-US" sz="2600" dirty="0"/>
              <a:t> 볼 수 있음</a:t>
            </a:r>
            <a:r>
              <a:rPr lang="en-US" altLang="ko-KR" sz="2600" dirty="0"/>
              <a:t>(</a:t>
            </a:r>
            <a:r>
              <a:rPr lang="ko-KR" altLang="en-US" sz="2600" dirty="0"/>
              <a:t>물론 이는 축적전략과의 관계 속에서도 세부적으로 조망될 수 있음</a:t>
            </a:r>
            <a:r>
              <a:rPr lang="en-US" altLang="ko-KR" sz="2600" dirty="0"/>
              <a:t>)</a:t>
            </a:r>
          </a:p>
          <a:p>
            <a:pPr>
              <a:lnSpc>
                <a:spcPct val="120000"/>
              </a:lnSpc>
              <a:buFontTx/>
              <a:buChar char="-"/>
            </a:pPr>
            <a:r>
              <a:rPr lang="ko-KR" altLang="en-US" sz="2600" dirty="0"/>
              <a:t>개념적으로는 경제적 상상과 생태적 상상이 구분되거나 대립되는 듯 보이지만</a:t>
            </a:r>
            <a:r>
              <a:rPr lang="en-US" altLang="ko-KR" sz="2600" dirty="0"/>
              <a:t>, </a:t>
            </a:r>
            <a:r>
              <a:rPr lang="ko-KR" altLang="en-US" sz="2600" dirty="0"/>
              <a:t>오늘날 우리가 직면한 위기가 경제적 위기와 생태적 위기가 중첩된 형태로 나타난다는 점에서</a:t>
            </a:r>
            <a:r>
              <a:rPr lang="en-US" altLang="ko-KR" sz="2600" dirty="0"/>
              <a:t>, </a:t>
            </a:r>
            <a:r>
              <a:rPr lang="ko-KR" altLang="en-US" sz="2600" dirty="0"/>
              <a:t>이러한 위기에 대한 해법 또한 두 상상의 결합을 통해 모색되어야 한다는 시각이 설득력을 얻음</a:t>
            </a:r>
            <a:r>
              <a:rPr lang="en-US" altLang="ko-KR" sz="2600" dirty="0"/>
              <a:t>. </a:t>
            </a:r>
            <a:r>
              <a:rPr lang="ko-KR" altLang="en-US" sz="2600" dirty="0"/>
              <a:t>이러한 관점은 국가</a:t>
            </a:r>
            <a:r>
              <a:rPr lang="en-US" altLang="ko-KR" sz="2600" dirty="0"/>
              <a:t>/</a:t>
            </a:r>
            <a:r>
              <a:rPr lang="ko-KR" altLang="en-US" sz="2600" dirty="0"/>
              <a:t>사회로부터 자연을 낭만화</a:t>
            </a:r>
            <a:r>
              <a:rPr lang="en-US" altLang="ko-KR" sz="2600" dirty="0"/>
              <a:t>/</a:t>
            </a:r>
            <a:r>
              <a:rPr lang="ko-KR" altLang="en-US" sz="2600" dirty="0"/>
              <a:t>고립시키지 않으면서</a:t>
            </a:r>
            <a:r>
              <a:rPr lang="en-US" altLang="ko-KR" sz="2600" dirty="0"/>
              <a:t>, </a:t>
            </a:r>
            <a:r>
              <a:rPr lang="ko-KR" altLang="en-US" sz="2600" dirty="0"/>
              <a:t>자본주의의 위기와 그 대응이 얼마나 긴밀하게 얽혀 있는지를 드러냄으로써</a:t>
            </a:r>
            <a:r>
              <a:rPr lang="en-US" altLang="ko-KR" sz="2600" dirty="0"/>
              <a:t>, </a:t>
            </a:r>
            <a:r>
              <a:rPr lang="ko-KR" altLang="en-US" sz="2600" dirty="0"/>
              <a:t>국가와 자연의 관계를 보다 다층적이고 입체적으로 이해할 수 있음 </a:t>
            </a:r>
            <a:endParaRPr lang="en-US" altLang="ko-KR" sz="2600" dirty="0"/>
          </a:p>
          <a:p>
            <a:pPr>
              <a:lnSpc>
                <a:spcPct val="120000"/>
              </a:lnSpc>
              <a:buFontTx/>
              <a:buChar char="-"/>
            </a:pPr>
            <a:r>
              <a:rPr lang="ko-KR" altLang="en-US" sz="2600" dirty="0"/>
              <a:t>다만</a:t>
            </a:r>
            <a:r>
              <a:rPr lang="en-US" altLang="ko-KR" sz="2600" dirty="0"/>
              <a:t>, </a:t>
            </a:r>
            <a:r>
              <a:rPr lang="ko-KR" altLang="en-US" sz="2600" dirty="0"/>
              <a:t>뒤에서 살펴볼 인간 너머의 시선에서는 다음과 같은 비판적 물음이 제기될 수 있음</a:t>
            </a:r>
            <a:r>
              <a:rPr lang="en-US" altLang="ko-KR" sz="2600" dirty="0"/>
              <a:t>. </a:t>
            </a:r>
            <a:r>
              <a:rPr lang="ko-KR" altLang="en-US" sz="2600" dirty="0"/>
              <a:t>첫째</a:t>
            </a:r>
            <a:r>
              <a:rPr lang="en-US" altLang="ko-KR" sz="2600" dirty="0"/>
              <a:t>, </a:t>
            </a:r>
            <a:r>
              <a:rPr lang="ko-KR" altLang="en-US" sz="2600" dirty="0"/>
              <a:t>위기 국면에서 자본의 힘이 강화되고 자본의 결정이 자연 혹은 비인간을 </a:t>
            </a:r>
            <a:r>
              <a:rPr lang="en-US" altLang="ko-KR" sz="2600" dirty="0"/>
              <a:t>‘</a:t>
            </a:r>
            <a:r>
              <a:rPr lang="ko-KR" altLang="en-US" sz="2600" dirty="0"/>
              <a:t>자원</a:t>
            </a:r>
            <a:r>
              <a:rPr lang="en-US" altLang="ko-KR" sz="2600" dirty="0"/>
              <a:t>′</a:t>
            </a:r>
            <a:r>
              <a:rPr lang="ko-KR" altLang="en-US" sz="2600" dirty="0"/>
              <a:t>으로 동원하는 경향이 강해질 때</a:t>
            </a:r>
            <a:r>
              <a:rPr lang="en-US" altLang="ko-KR" sz="2600" dirty="0"/>
              <a:t>, </a:t>
            </a:r>
            <a:r>
              <a:rPr lang="ko-KR" altLang="en-US" sz="2600" dirty="0" err="1"/>
              <a:t>제솝의</a:t>
            </a:r>
            <a:r>
              <a:rPr lang="ko-KR" altLang="en-US" sz="2600" dirty="0"/>
              <a:t> 논의는 이러한 힘의 비대칭성에 초점을 맞추는 반면</a:t>
            </a:r>
            <a:r>
              <a:rPr lang="en-US" altLang="ko-KR" sz="2600" dirty="0"/>
              <a:t>, </a:t>
            </a:r>
            <a:r>
              <a:rPr lang="ko-KR" altLang="en-US" sz="2600" dirty="0"/>
              <a:t>자연</a:t>
            </a:r>
            <a:r>
              <a:rPr lang="en-US" altLang="ko-KR" sz="2600" dirty="0"/>
              <a:t>/</a:t>
            </a:r>
            <a:r>
              <a:rPr lang="ko-KR" altLang="en-US" sz="2600" dirty="0"/>
              <a:t>비인간이 인간의 상상에 따라 동원되기를 거부하거나 예측 불가능한 방식으로 </a:t>
            </a:r>
            <a:r>
              <a:rPr lang="en-US" altLang="ko-KR" sz="2600" dirty="0"/>
              <a:t>‘</a:t>
            </a:r>
            <a:r>
              <a:rPr lang="ko-KR" altLang="en-US" sz="2600" dirty="0"/>
              <a:t>행위</a:t>
            </a:r>
            <a:r>
              <a:rPr lang="en-US" altLang="ko-KR" sz="2600" dirty="0"/>
              <a:t>′</a:t>
            </a:r>
            <a:r>
              <a:rPr lang="ko-KR" altLang="en-US" sz="2600" dirty="0"/>
              <a:t>하는 가능성은 상대적으로 소홀히 다루고 있는 것은 아닌가</a:t>
            </a:r>
            <a:r>
              <a:rPr lang="en-US" altLang="ko-KR" sz="2600" dirty="0"/>
              <a:t>? </a:t>
            </a:r>
            <a:r>
              <a:rPr lang="ko-KR" altLang="en-US" sz="2600" dirty="0"/>
              <a:t>즉</a:t>
            </a:r>
            <a:r>
              <a:rPr lang="en-US" altLang="ko-KR" sz="2600" dirty="0"/>
              <a:t>, </a:t>
            </a:r>
            <a:r>
              <a:rPr lang="ko-KR" altLang="en-US" sz="2600" dirty="0"/>
              <a:t>자연</a:t>
            </a:r>
            <a:r>
              <a:rPr lang="en-US" altLang="ko-KR" sz="2600" dirty="0"/>
              <a:t>/</a:t>
            </a:r>
            <a:r>
              <a:rPr lang="ko-KR" altLang="en-US" sz="2600" dirty="0"/>
              <a:t>비인간의 주체성 혹은 행위성을 충분히 포착할 수 있는지에 대한 의문</a:t>
            </a:r>
            <a:endParaRPr lang="en-US" altLang="ko-KR" sz="2600" dirty="0"/>
          </a:p>
          <a:p>
            <a:pPr>
              <a:lnSpc>
                <a:spcPct val="120000"/>
              </a:lnSpc>
              <a:buFontTx/>
              <a:buChar char="-"/>
            </a:pPr>
            <a:r>
              <a:rPr lang="ko-KR" altLang="en-US" sz="2600" dirty="0"/>
              <a:t>둘째</a:t>
            </a:r>
            <a:r>
              <a:rPr lang="en-US" altLang="ko-KR" sz="2600" dirty="0"/>
              <a:t>, </a:t>
            </a:r>
            <a:r>
              <a:rPr lang="ko-KR" altLang="en-US" sz="2600" dirty="0" err="1"/>
              <a:t>제솝의</a:t>
            </a:r>
            <a:r>
              <a:rPr lang="ko-KR" altLang="en-US" sz="2600" dirty="0"/>
              <a:t> 분석은 위기 국면에서 사회세력들이 활발히 개입하는 장면에 주로 초점을 맞추고 있는데</a:t>
            </a:r>
            <a:r>
              <a:rPr lang="en-US" altLang="ko-KR" sz="2600" dirty="0"/>
              <a:t>, ‘</a:t>
            </a:r>
            <a:r>
              <a:rPr lang="ko-KR" altLang="en-US" sz="2600" dirty="0"/>
              <a:t>위기가 아닌 </a:t>
            </a:r>
            <a:r>
              <a:rPr lang="ko-KR" altLang="en-US" sz="2600" dirty="0" err="1"/>
              <a:t>국면’에서</a:t>
            </a:r>
            <a:r>
              <a:rPr lang="ko-KR" altLang="en-US" sz="2600" dirty="0"/>
              <a:t> 형성되는 경제적 상상과 생태적 상상의 변화 가능성</a:t>
            </a:r>
            <a:r>
              <a:rPr lang="en-US" altLang="ko-KR" sz="2600" dirty="0"/>
              <a:t>, </a:t>
            </a:r>
            <a:r>
              <a:rPr lang="ko-KR" altLang="en-US" sz="2600" dirty="0"/>
              <a:t>또는 그러한 상상들을 꾸준히 만들어 나가는 인간과 비인간 주체들의 역할은 상대적으로 부각되지 않음</a:t>
            </a:r>
            <a:r>
              <a:rPr lang="en-US" altLang="ko-KR" sz="2600" dirty="0"/>
              <a:t>. </a:t>
            </a:r>
            <a:r>
              <a:rPr lang="ko-KR" altLang="en-US" sz="2600" dirty="0"/>
              <a:t>이는 </a:t>
            </a:r>
            <a:r>
              <a:rPr lang="ko-KR" altLang="en-US" sz="2600" dirty="0" err="1"/>
              <a:t>제솝이</a:t>
            </a:r>
            <a:r>
              <a:rPr lang="ko-KR" altLang="en-US" sz="2600" dirty="0"/>
              <a:t> 기대하는 위기 이후의 대안경제의 추구 및 생태 친화적 세계를 함께 구성할 동료들로서 인간과 비인간 존재들을 사유하는 데 한계가 있을 수 있음 </a:t>
            </a:r>
            <a:endParaRPr lang="en-US" altLang="ko-KR" sz="2600" dirty="0"/>
          </a:p>
        </p:txBody>
      </p:sp>
    </p:spTree>
    <p:extLst>
      <p:ext uri="{BB962C8B-B14F-4D97-AF65-F5344CB8AC3E}">
        <p14:creationId xmlns:p14="http://schemas.microsoft.com/office/powerpoint/2010/main" val="38272017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F4466B7-60DC-4397-8D93-1BB28B9756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007AC48-DCA3-4BD4-AC6B-52F63433E4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altLang="ko-KR" sz="4000" dirty="0"/>
          </a:p>
          <a:p>
            <a:pPr marL="0" indent="0">
              <a:buNone/>
            </a:pPr>
            <a:r>
              <a:rPr lang="en-US" altLang="ko-KR" sz="4000" dirty="0"/>
              <a:t>2. </a:t>
            </a:r>
            <a:r>
              <a:rPr lang="ko-KR" altLang="en-US" sz="4000" dirty="0"/>
              <a:t>전략관계적 국가이론의 정치생태학적 한계</a:t>
            </a:r>
          </a:p>
        </p:txBody>
      </p:sp>
    </p:spTree>
    <p:extLst>
      <p:ext uri="{BB962C8B-B14F-4D97-AF65-F5344CB8AC3E}">
        <p14:creationId xmlns:p14="http://schemas.microsoft.com/office/powerpoint/2010/main" val="28626757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892B40B-3807-4F5A-AD75-BC174EE908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r>
              <a:rPr lang="ko-KR" altLang="en-US" sz="3200" dirty="0"/>
              <a:t>전략관계적 국가이론에</a:t>
            </a:r>
            <a:r>
              <a:rPr lang="en-US" altLang="ko-KR" sz="3200" dirty="0"/>
              <a:t> </a:t>
            </a:r>
            <a:r>
              <a:rPr lang="ko-KR" altLang="en-US" sz="3200" dirty="0"/>
              <a:t>근거한 국가</a:t>
            </a:r>
            <a:r>
              <a:rPr lang="en-US" altLang="ko-KR" sz="3200" dirty="0"/>
              <a:t>-</a:t>
            </a:r>
            <a:r>
              <a:rPr lang="ko-KR" altLang="en-US" sz="3200" dirty="0"/>
              <a:t>자연 관계의 이론화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0C17B0C-5438-47E4-95DC-998D858DDC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834" y="1135218"/>
            <a:ext cx="6011487" cy="5722782"/>
          </a:xfrm>
        </p:spPr>
        <p:txBody>
          <a:bodyPr>
            <a:normAutofit fontScale="47500" lnSpcReduction="20000"/>
          </a:bodyPr>
          <a:lstStyle/>
          <a:p>
            <a:pPr>
              <a:lnSpc>
                <a:spcPct val="120000"/>
              </a:lnSpc>
            </a:pPr>
            <a:r>
              <a:rPr lang="ko-KR" altLang="en-US" sz="2900" dirty="0"/>
              <a:t>전략관계적 국가이론으로 바라본 국가와 자연의 관계</a:t>
            </a:r>
            <a:r>
              <a:rPr lang="en-US" altLang="ko-KR" sz="2900" dirty="0"/>
              <a:t>(Hwang, 2015)</a:t>
            </a:r>
          </a:p>
          <a:p>
            <a:pPr>
              <a:lnSpc>
                <a:spcPct val="120000"/>
              </a:lnSpc>
              <a:buFontTx/>
              <a:buChar char="-"/>
            </a:pPr>
            <a:r>
              <a:rPr lang="ko-KR" altLang="en-US" sz="2300" dirty="0"/>
              <a:t>국내 사회과학은 동아시아 발전주의의 맥락에서 한국의 근대화</a:t>
            </a:r>
            <a:r>
              <a:rPr lang="en-US" altLang="ko-KR" sz="2300" dirty="0"/>
              <a:t>, </a:t>
            </a:r>
            <a:r>
              <a:rPr lang="ko-KR" altLang="en-US" sz="2300" dirty="0"/>
              <a:t>도시화</a:t>
            </a:r>
            <a:r>
              <a:rPr lang="en-US" altLang="ko-KR" sz="2300" dirty="0"/>
              <a:t>, </a:t>
            </a:r>
            <a:r>
              <a:rPr lang="ko-KR" altLang="en-US" sz="2300" dirty="0"/>
              <a:t>산업화를 설명하는 데 있어 강력한 국가의 역할을 주목했지만</a:t>
            </a:r>
            <a:r>
              <a:rPr lang="en-US" altLang="ko-KR" sz="2300" dirty="0"/>
              <a:t>,</a:t>
            </a:r>
            <a:r>
              <a:rPr lang="ko-KR" altLang="en-US" sz="2300" dirty="0"/>
              <a:t> 기존 사회과학의 지배적 인식은 근대화</a:t>
            </a:r>
            <a:r>
              <a:rPr lang="en-US" altLang="ko-KR" sz="2300" dirty="0"/>
              <a:t>, </a:t>
            </a:r>
            <a:r>
              <a:rPr lang="ko-KR" altLang="en-US" sz="2300" dirty="0"/>
              <a:t>도시화</a:t>
            </a:r>
            <a:r>
              <a:rPr lang="en-US" altLang="ko-KR" sz="2300" dirty="0"/>
              <a:t>, </a:t>
            </a:r>
            <a:r>
              <a:rPr lang="ko-KR" altLang="en-US" sz="2300" dirty="0"/>
              <a:t>산업화 과정에서 필요로 하는 자원이 어떻게 자연으로부터 변환되었는지에 대한 관심이 부족했음 </a:t>
            </a:r>
            <a:endParaRPr lang="en-US" altLang="ko-KR" sz="2300" dirty="0"/>
          </a:p>
          <a:p>
            <a:pPr>
              <a:lnSpc>
                <a:spcPct val="120000"/>
              </a:lnSpc>
              <a:buFontTx/>
              <a:buChar char="-"/>
            </a:pPr>
            <a:r>
              <a:rPr lang="ko-KR" altLang="en-US" sz="2300" dirty="0"/>
              <a:t>국가</a:t>
            </a:r>
            <a:r>
              <a:rPr lang="en-US" altLang="ko-KR" sz="2300" dirty="0"/>
              <a:t>-</a:t>
            </a:r>
            <a:r>
              <a:rPr lang="ko-KR" altLang="en-US" sz="2300" dirty="0"/>
              <a:t>자연 개념은 </a:t>
            </a:r>
            <a:r>
              <a:rPr lang="en-US" altLang="ko-KR" sz="2300" dirty="0" err="1"/>
              <a:t>국가가</a:t>
            </a:r>
            <a:r>
              <a:rPr lang="en-US" altLang="ko-KR" sz="2300" dirty="0"/>
              <a:t> </a:t>
            </a:r>
            <a:r>
              <a:rPr lang="en-US" altLang="ko-KR" sz="2300" dirty="0" err="1"/>
              <a:t>어떻게</a:t>
            </a:r>
            <a:r>
              <a:rPr lang="en-US" altLang="ko-KR" sz="2300" dirty="0"/>
              <a:t> </a:t>
            </a:r>
            <a:r>
              <a:rPr lang="en-US" altLang="ko-KR" sz="2300" dirty="0" err="1"/>
              <a:t>자연을</a:t>
            </a:r>
            <a:r>
              <a:rPr lang="en-US" altLang="ko-KR" sz="2300" dirty="0"/>
              <a:t> </a:t>
            </a:r>
            <a:r>
              <a:rPr lang="en-US" altLang="ko-KR" sz="2300" dirty="0" err="1"/>
              <a:t>제도적</a:t>
            </a:r>
            <a:r>
              <a:rPr lang="en-US" altLang="ko-KR" sz="2300" dirty="0"/>
              <a:t>, </a:t>
            </a:r>
            <a:r>
              <a:rPr lang="en-US" altLang="ko-KR" sz="2300" dirty="0" err="1"/>
              <a:t>담론적</a:t>
            </a:r>
            <a:r>
              <a:rPr lang="en-US" altLang="ko-KR" sz="2300" dirty="0"/>
              <a:t>, </a:t>
            </a:r>
            <a:r>
              <a:rPr lang="en-US" altLang="ko-KR" sz="2300" dirty="0" err="1"/>
              <a:t>물질적으로</a:t>
            </a:r>
            <a:r>
              <a:rPr lang="en-US" altLang="ko-KR" sz="2300" dirty="0"/>
              <a:t> </a:t>
            </a:r>
            <a:r>
              <a:rPr lang="en-US" altLang="ko-KR" sz="2300" dirty="0" err="1"/>
              <a:t>생산하는지</a:t>
            </a:r>
            <a:r>
              <a:rPr lang="ko-KR" altLang="en-US" sz="2300" dirty="0"/>
              <a:t>를 주목함</a:t>
            </a:r>
            <a:endParaRPr lang="en-US" altLang="ko-KR" sz="2300" dirty="0"/>
          </a:p>
          <a:p>
            <a:pPr>
              <a:lnSpc>
                <a:spcPct val="120000"/>
              </a:lnSpc>
              <a:buFontTx/>
              <a:buChar char="-"/>
            </a:pPr>
            <a:r>
              <a:rPr lang="ko-KR" altLang="en-US" sz="2300" dirty="0"/>
              <a:t>국가는 단일 행위자가 아닌 다양한 사회세력들이 경합하는 장</a:t>
            </a:r>
            <a:r>
              <a:rPr lang="en-US" altLang="ko-KR" sz="2300" dirty="0"/>
              <a:t>(site)</a:t>
            </a:r>
            <a:r>
              <a:rPr lang="ko-KR" altLang="en-US" sz="2300" dirty="0"/>
              <a:t>으로 접근할 것을 강조하는 밥 </a:t>
            </a:r>
            <a:r>
              <a:rPr lang="ko-KR" altLang="en-US" sz="2300" dirty="0" err="1"/>
              <a:t>제솝의</a:t>
            </a:r>
            <a:r>
              <a:rPr lang="ko-KR" altLang="en-US" sz="2300" dirty="0"/>
              <a:t> 전략관계적 국가이론을 차용하면</a:t>
            </a:r>
            <a:r>
              <a:rPr lang="en-US" altLang="ko-KR" sz="2300" dirty="0"/>
              <a:t>, </a:t>
            </a:r>
            <a:r>
              <a:rPr lang="ko-KR" altLang="en-US" sz="2300" dirty="0"/>
              <a:t>국가 안팎에 존재하는 다양한 사회세력들의 상호작용</a:t>
            </a:r>
            <a:r>
              <a:rPr lang="en-US" altLang="ko-KR" sz="2300" dirty="0"/>
              <a:t>(</a:t>
            </a:r>
            <a:r>
              <a:rPr lang="ko-KR" altLang="en-US" sz="2300" dirty="0"/>
              <a:t>갈등</a:t>
            </a:r>
            <a:r>
              <a:rPr lang="en-US" altLang="ko-KR" sz="2300" dirty="0"/>
              <a:t>, </a:t>
            </a:r>
            <a:r>
              <a:rPr lang="ko-KR" altLang="en-US" sz="2300" dirty="0"/>
              <a:t>경합</a:t>
            </a:r>
            <a:r>
              <a:rPr lang="en-US" altLang="ko-KR" sz="2300" dirty="0"/>
              <a:t>, </a:t>
            </a:r>
            <a:r>
              <a:rPr lang="ko-KR" altLang="en-US" sz="2300" dirty="0"/>
              <a:t>타협 등</a:t>
            </a:r>
            <a:r>
              <a:rPr lang="en-US" altLang="ko-KR" sz="2300" dirty="0"/>
              <a:t>)</a:t>
            </a:r>
            <a:r>
              <a:rPr lang="ko-KR" altLang="en-US" sz="2300" dirty="0"/>
              <a:t>에 따라서 국가의 의사결정이 결정되며</a:t>
            </a:r>
            <a:r>
              <a:rPr lang="en-US" altLang="ko-KR" sz="2300" dirty="0"/>
              <a:t>, </a:t>
            </a:r>
            <a:r>
              <a:rPr lang="ko-KR" altLang="en-US" sz="2300" dirty="0"/>
              <a:t>국가와 자연이 맺는 관계도 다양해질 수 있음을 밝히는데 효과적임 </a:t>
            </a:r>
            <a:endParaRPr lang="en-US" altLang="ko-KR" sz="2300" dirty="0"/>
          </a:p>
          <a:p>
            <a:pPr>
              <a:lnSpc>
                <a:spcPct val="120000"/>
              </a:lnSpc>
              <a:buFontTx/>
              <a:buChar char="-"/>
            </a:pPr>
            <a:r>
              <a:rPr lang="ko-KR" altLang="en-US" sz="2300" dirty="0"/>
              <a:t>한국의 수자원정책에 대한 분석을 시작으로 여러 연구자들의 다양한 국가</a:t>
            </a:r>
            <a:r>
              <a:rPr lang="en-US" altLang="ko-KR" sz="2300" dirty="0"/>
              <a:t>-</a:t>
            </a:r>
            <a:r>
              <a:rPr lang="ko-KR" altLang="en-US" sz="2300" dirty="0"/>
              <a:t>자연 분석을 통한 국가</a:t>
            </a:r>
            <a:r>
              <a:rPr lang="en-US" altLang="ko-KR" sz="2300" dirty="0"/>
              <a:t>-</a:t>
            </a:r>
            <a:r>
              <a:rPr lang="ko-KR" altLang="en-US" sz="2300" dirty="0"/>
              <a:t>자연 관계의 경험적 검증</a:t>
            </a:r>
            <a:r>
              <a:rPr lang="en-US" altLang="ko-KR" sz="2300" dirty="0"/>
              <a:t>(&lt;</a:t>
            </a:r>
            <a:r>
              <a:rPr lang="ko-KR" altLang="en-US" sz="2300" dirty="0"/>
              <a:t>표 </a:t>
            </a:r>
            <a:r>
              <a:rPr lang="en-US" altLang="ko-KR" sz="2300" dirty="0"/>
              <a:t>1&gt; </a:t>
            </a:r>
            <a:r>
              <a:rPr lang="ko-KR" altLang="en-US" sz="2300" dirty="0"/>
              <a:t>참조</a:t>
            </a:r>
            <a:r>
              <a:rPr lang="en-US" altLang="ko-KR" sz="2300" dirty="0"/>
              <a:t>)</a:t>
            </a:r>
            <a:r>
              <a:rPr lang="ko-KR" altLang="en-US" sz="2300" dirty="0"/>
              <a:t>   </a:t>
            </a:r>
            <a:endParaRPr lang="en-US" altLang="ko-KR" sz="2300" dirty="0"/>
          </a:p>
          <a:p>
            <a:pPr>
              <a:lnSpc>
                <a:spcPct val="120000"/>
              </a:lnSpc>
              <a:buFontTx/>
              <a:buChar char="-"/>
            </a:pPr>
            <a:endParaRPr lang="ko-KR" altLang="en-US" sz="2200" dirty="0"/>
          </a:p>
          <a:p>
            <a:pPr>
              <a:lnSpc>
                <a:spcPct val="120000"/>
              </a:lnSpc>
            </a:pPr>
            <a:r>
              <a:rPr lang="ko-KR" altLang="en-US" sz="2900" dirty="0"/>
              <a:t>발표자와 </a:t>
            </a:r>
            <a:r>
              <a:rPr lang="ko-KR" altLang="en-US" sz="2900" dirty="0" err="1"/>
              <a:t>제솝의</a:t>
            </a:r>
            <a:r>
              <a:rPr lang="ko-KR" altLang="en-US" sz="2900" dirty="0"/>
              <a:t> 강조점 차이</a:t>
            </a:r>
            <a:r>
              <a:rPr lang="en-US" altLang="ko-KR" sz="2200" dirty="0"/>
              <a:t> </a:t>
            </a:r>
          </a:p>
          <a:p>
            <a:pPr>
              <a:lnSpc>
                <a:spcPct val="120000"/>
              </a:lnSpc>
              <a:buFontTx/>
              <a:buChar char="-"/>
            </a:pPr>
            <a:r>
              <a:rPr lang="ko-KR" altLang="en-US" sz="2300" dirty="0" err="1"/>
              <a:t>제솝은</a:t>
            </a:r>
            <a:r>
              <a:rPr lang="ko-KR" altLang="en-US" sz="2300" dirty="0"/>
              <a:t> 역사적으로 자본주의와 자연의 긴밀한 관계임을 언급하지만</a:t>
            </a:r>
            <a:r>
              <a:rPr lang="en-US" altLang="ko-KR" sz="2300" dirty="0"/>
              <a:t>, </a:t>
            </a:r>
            <a:r>
              <a:rPr lang="ko-KR" altLang="en-US" sz="2300" dirty="0"/>
              <a:t>실제 분석은 최근 기후위기</a:t>
            </a:r>
            <a:r>
              <a:rPr lang="en-US" altLang="ko-KR" sz="2300" dirty="0"/>
              <a:t>+</a:t>
            </a:r>
            <a:r>
              <a:rPr lang="ko-KR" altLang="en-US" sz="2300" dirty="0"/>
              <a:t>자본주의 위기 국면과 그에 대한 대안적 운동</a:t>
            </a:r>
            <a:r>
              <a:rPr lang="en-US" altLang="ko-KR" sz="2300" dirty="0"/>
              <a:t>, </a:t>
            </a:r>
            <a:r>
              <a:rPr lang="ko-KR" altLang="en-US" sz="2300" dirty="0"/>
              <a:t>실천에 관심이 많음</a:t>
            </a:r>
            <a:r>
              <a:rPr lang="en-US" altLang="ko-KR" sz="2300" dirty="0"/>
              <a:t> </a:t>
            </a:r>
          </a:p>
          <a:p>
            <a:pPr>
              <a:lnSpc>
                <a:spcPct val="120000"/>
              </a:lnSpc>
              <a:buFontTx/>
              <a:buChar char="-"/>
            </a:pPr>
            <a:r>
              <a:rPr lang="ko-KR" altLang="en-US" sz="2300" dirty="0"/>
              <a:t>반면</a:t>
            </a:r>
            <a:r>
              <a:rPr lang="en-US" altLang="ko-KR" sz="2300" dirty="0"/>
              <a:t>, </a:t>
            </a:r>
            <a:r>
              <a:rPr lang="ko-KR" altLang="en-US" sz="2300" dirty="0"/>
              <a:t>국가</a:t>
            </a:r>
            <a:r>
              <a:rPr lang="en-US" altLang="ko-KR" sz="2300" dirty="0"/>
              <a:t>-</a:t>
            </a:r>
            <a:r>
              <a:rPr lang="ko-KR" altLang="en-US" sz="2300" dirty="0"/>
              <a:t>자연 관계와 </a:t>
            </a:r>
            <a:r>
              <a:rPr lang="en-US" altLang="ko-KR" sz="2300" dirty="0"/>
              <a:t>SRA</a:t>
            </a:r>
            <a:r>
              <a:rPr lang="ko-KR" altLang="en-US" sz="2300" dirty="0"/>
              <a:t>의</a:t>
            </a:r>
            <a:r>
              <a:rPr lang="en-US" altLang="ko-KR" sz="2300" dirty="0"/>
              <a:t> </a:t>
            </a:r>
            <a:r>
              <a:rPr lang="ko-KR" altLang="en-US" sz="2300" dirty="0"/>
              <a:t>접목을 시도한 발표자는 녹색성장</a:t>
            </a:r>
            <a:r>
              <a:rPr lang="en-US" altLang="ko-KR" sz="2300" dirty="0"/>
              <a:t>, </a:t>
            </a:r>
            <a:r>
              <a:rPr lang="ko-KR" altLang="en-US" sz="2300" dirty="0"/>
              <a:t>기후변화 등의 현재 국면에 대한 분석의 필요성에 동의하고</a:t>
            </a:r>
            <a:r>
              <a:rPr lang="en-US" altLang="ko-KR" sz="2300" dirty="0"/>
              <a:t>, </a:t>
            </a:r>
            <a:r>
              <a:rPr lang="ko-KR" altLang="en-US" sz="2300" dirty="0"/>
              <a:t>실제 분석도 했지만</a:t>
            </a:r>
            <a:r>
              <a:rPr lang="en-US" altLang="ko-KR" sz="2300" dirty="0"/>
              <a:t>, </a:t>
            </a:r>
            <a:r>
              <a:rPr lang="ko-KR" altLang="en-US" sz="2300" dirty="0"/>
              <a:t>오늘날 국가</a:t>
            </a:r>
            <a:r>
              <a:rPr lang="en-US" altLang="ko-KR" sz="2300" dirty="0"/>
              <a:t>-</a:t>
            </a:r>
            <a:r>
              <a:rPr lang="ko-KR" altLang="en-US" sz="2300" dirty="0"/>
              <a:t>자연 관계의 역사적 출현과 변화 과정을 모색하는데 보다 집중해 왔음</a:t>
            </a:r>
            <a:endParaRPr lang="en-US" altLang="ko-KR" sz="2300" dirty="0"/>
          </a:p>
          <a:p>
            <a:pPr>
              <a:lnSpc>
                <a:spcPct val="120000"/>
              </a:lnSpc>
              <a:buFontTx/>
              <a:buChar char="-"/>
            </a:pPr>
            <a:r>
              <a:rPr lang="ko-KR" altLang="en-US" sz="2300" dirty="0" err="1"/>
              <a:t>제솝은</a:t>
            </a:r>
            <a:r>
              <a:rPr lang="ko-KR" altLang="en-US" sz="2300" dirty="0"/>
              <a:t> 자본주의 동학으로부터 벗어난 자연의 존재나 비경제적 영역의 중요성을 추상적으로 언급하지만</a:t>
            </a:r>
            <a:r>
              <a:rPr lang="en-US" altLang="ko-KR" sz="2300" dirty="0"/>
              <a:t>, </a:t>
            </a:r>
            <a:r>
              <a:rPr lang="ko-KR" altLang="en-US" sz="2300" dirty="0"/>
              <a:t>그것들을 구체적 사례로 보여주는 건 다른 학자들의 몫</a:t>
            </a:r>
            <a:r>
              <a:rPr lang="en-US" altLang="ko-KR" sz="2300" dirty="0"/>
              <a:t>?</a:t>
            </a:r>
            <a:r>
              <a:rPr lang="ko-KR" altLang="en-US" sz="2300" dirty="0"/>
              <a:t>       </a:t>
            </a:r>
            <a:r>
              <a:rPr lang="en-US" altLang="ko-KR" sz="2300" dirty="0"/>
              <a:t> </a:t>
            </a:r>
            <a:endParaRPr lang="ko-KR" altLang="en-US" sz="2300" dirty="0"/>
          </a:p>
          <a:p>
            <a:pPr>
              <a:lnSpc>
                <a:spcPct val="100000"/>
              </a:lnSpc>
              <a:buFontTx/>
              <a:buChar char="-"/>
            </a:pPr>
            <a:r>
              <a:rPr lang="ko-KR" altLang="en-US" sz="2300" dirty="0"/>
              <a:t>이처럼 사례분석의 차이가 이론적 차원의 차이로 논의될 수 있는 지는 추가 고민 필요</a:t>
            </a:r>
            <a:endParaRPr lang="en-US" altLang="ko-KR" sz="2300" dirty="0"/>
          </a:p>
          <a:p>
            <a:pPr>
              <a:lnSpc>
                <a:spcPct val="100000"/>
              </a:lnSpc>
              <a:buFontTx/>
              <a:buChar char="-"/>
            </a:pPr>
            <a:endParaRPr lang="en-US" altLang="ko-KR" sz="1800" dirty="0"/>
          </a:p>
          <a:p>
            <a:pPr>
              <a:lnSpc>
                <a:spcPct val="100000"/>
              </a:lnSpc>
              <a:buFontTx/>
              <a:buChar char="-"/>
            </a:pPr>
            <a:endParaRPr lang="en-US" altLang="ko-KR" sz="1800" dirty="0"/>
          </a:p>
          <a:p>
            <a:pPr>
              <a:buFontTx/>
              <a:buChar char="-"/>
            </a:pPr>
            <a:endParaRPr lang="en-US" altLang="ko-KR" dirty="0"/>
          </a:p>
          <a:p>
            <a:pPr>
              <a:buFontTx/>
              <a:buChar char="-"/>
            </a:pPr>
            <a:endParaRPr lang="ko-KR" altLang="en-US" dirty="0"/>
          </a:p>
          <a:p>
            <a:pPr marL="0" indent="0">
              <a:buNone/>
            </a:pPr>
            <a:endParaRPr lang="ko-KR" altLang="en-US" sz="2400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14DF3849-7916-4785-A277-1CED344B18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9651" y="3865419"/>
            <a:ext cx="5487544" cy="253311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1B04644-15AD-4402-8A33-D592EDF5AD15}"/>
              </a:ext>
            </a:extLst>
          </p:cNvPr>
          <p:cNvSpPr txBox="1"/>
          <p:nvPr/>
        </p:nvSpPr>
        <p:spPr>
          <a:xfrm>
            <a:off x="6699651" y="6398532"/>
            <a:ext cx="51421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/>
              <a:t>출처</a:t>
            </a:r>
            <a:r>
              <a:rPr lang="en-US" altLang="ko-KR" sz="1200" dirty="0"/>
              <a:t>: </a:t>
            </a:r>
            <a:r>
              <a:rPr lang="ko-KR" altLang="en-US" sz="1200" dirty="0" err="1"/>
              <a:t>황진태</a:t>
            </a:r>
            <a:r>
              <a:rPr lang="en-US" altLang="ko-KR" sz="1200" dirty="0"/>
              <a:t>, “</a:t>
            </a:r>
            <a:r>
              <a:rPr lang="ko-KR" altLang="en-US" sz="1200" dirty="0"/>
              <a:t>한국의 국가</a:t>
            </a:r>
            <a:r>
              <a:rPr lang="en-US" altLang="ko-KR" sz="1200" dirty="0"/>
              <a:t>-</a:t>
            </a:r>
            <a:r>
              <a:rPr lang="ko-KR" altLang="en-US" sz="1200" dirty="0"/>
              <a:t>자연 연구 </a:t>
            </a:r>
            <a:r>
              <a:rPr lang="en-US" altLang="ko-KR" sz="1200" dirty="0"/>
              <a:t>12</a:t>
            </a:r>
            <a:r>
              <a:rPr lang="ko-KR" altLang="en-US" sz="1200" dirty="0"/>
              <a:t>년</a:t>
            </a:r>
            <a:r>
              <a:rPr lang="en-US" altLang="ko-KR" sz="1200" dirty="0"/>
              <a:t>, </a:t>
            </a:r>
            <a:r>
              <a:rPr lang="ko-KR" altLang="en-US" sz="1200" dirty="0"/>
              <a:t>평가와 전망</a:t>
            </a:r>
            <a:r>
              <a:rPr lang="en-US" altLang="ko-KR" sz="1200" dirty="0"/>
              <a:t>”, (2025)</a:t>
            </a:r>
            <a:endParaRPr lang="ko-KR" altLang="en-US" sz="1200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0FBCC504-F775-4C0A-801D-8EF4916DB3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9809" y="1287476"/>
            <a:ext cx="2153000" cy="2319288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B13C41E0-2EBE-4B02-98A0-419162EB8E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33305" y="1399130"/>
            <a:ext cx="3054081" cy="202987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DD9BEF0-53A5-4C23-851B-42CC0A114AE1}"/>
              </a:ext>
            </a:extLst>
          </p:cNvPr>
          <p:cNvSpPr txBox="1"/>
          <p:nvPr/>
        </p:nvSpPr>
        <p:spPr>
          <a:xfrm>
            <a:off x="6899559" y="3588421"/>
            <a:ext cx="19867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/>
              <a:t>출처</a:t>
            </a:r>
            <a:r>
              <a:rPr lang="en-US" altLang="ko-KR" sz="1200" dirty="0"/>
              <a:t>: </a:t>
            </a:r>
            <a:r>
              <a:rPr lang="ko-KR" altLang="en-US" sz="1200" dirty="0" err="1"/>
              <a:t>황진태</a:t>
            </a:r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〮</a:t>
            </a:r>
            <a:r>
              <a:rPr lang="ko-KR" altLang="en-US" sz="1200" dirty="0" err="1"/>
              <a:t>박배균</a:t>
            </a:r>
            <a:r>
              <a:rPr lang="en-US" altLang="ko-KR" sz="1200" dirty="0"/>
              <a:t>(2013)</a:t>
            </a:r>
            <a:endParaRPr lang="ko-KR" altLang="en-US" sz="1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682B006-7614-4870-B5FF-C75891713D95}"/>
              </a:ext>
            </a:extLst>
          </p:cNvPr>
          <p:cNvSpPr txBox="1"/>
          <p:nvPr/>
        </p:nvSpPr>
        <p:spPr>
          <a:xfrm>
            <a:off x="9931282" y="3549155"/>
            <a:ext cx="14581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/>
              <a:t>출처</a:t>
            </a:r>
            <a:r>
              <a:rPr lang="en-US" altLang="ko-KR" sz="1200" dirty="0"/>
              <a:t>: </a:t>
            </a:r>
            <a:r>
              <a:rPr lang="ko-KR" altLang="en-US" sz="1200" dirty="0"/>
              <a:t>김준수</a:t>
            </a:r>
            <a:r>
              <a:rPr lang="en-US" altLang="ko-KR" sz="1200" dirty="0"/>
              <a:t>(2019)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0224748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1151</TotalTime>
  <Words>2249</Words>
  <Application>Microsoft Office PowerPoint</Application>
  <PresentationFormat>와이드스크린</PresentationFormat>
  <Paragraphs>103</Paragraphs>
  <Slides>14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18" baseType="lpstr">
      <vt:lpstr>맑은 고딕</vt:lpstr>
      <vt:lpstr>Arial</vt:lpstr>
      <vt:lpstr>Wingdings</vt:lpstr>
      <vt:lpstr>Office 테마</vt:lpstr>
      <vt:lpstr>전략관계적 국가이론의  정치생태학적 의의와 한계</vt:lpstr>
      <vt:lpstr>발표순서 </vt:lpstr>
      <vt:lpstr>PowerPoint 프레젠테이션</vt:lpstr>
      <vt:lpstr>정치생태학적 측면에서 제솝의 풀란차스 해석 </vt:lpstr>
      <vt:lpstr>정치생태학적 측면에서 제솝의 풀란차스 해석 </vt:lpstr>
      <vt:lpstr>정치생태학적 측면에서 제솝의 풀란차스 해석 </vt:lpstr>
      <vt:lpstr>정치생태학적 측면에서 제솝의 풀란차스 해석 </vt:lpstr>
      <vt:lpstr>PowerPoint 프레젠테이션</vt:lpstr>
      <vt:lpstr>전략관계적 국가이론에 근거한 국가-자연 관계의 이론화</vt:lpstr>
      <vt:lpstr>전략관계적 국가이론의 정치생태학적 한계 </vt:lpstr>
      <vt:lpstr>전략관계적 국가이론의 정치생태학적 한계 </vt:lpstr>
      <vt:lpstr>전략관계적 국가이론의 정치생태학적 한계 </vt:lpstr>
      <vt:lpstr>갈무리 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전략관계적 국가이론의 정치생태학적 의의와 한계</dc:title>
  <dc:creator>USER</dc:creator>
  <cp:lastModifiedBy>USER</cp:lastModifiedBy>
  <cp:revision>73</cp:revision>
  <cp:lastPrinted>2025-06-04T12:04:39Z</cp:lastPrinted>
  <dcterms:created xsi:type="dcterms:W3CDTF">2025-04-13T06:24:07Z</dcterms:created>
  <dcterms:modified xsi:type="dcterms:W3CDTF">2026-02-24T06:03:26Z</dcterms:modified>
</cp:coreProperties>
</file>